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675" r:id="rId2"/>
    <p:sldId id="693" r:id="rId3"/>
    <p:sldId id="793" r:id="rId4"/>
    <p:sldId id="795" r:id="rId5"/>
    <p:sldId id="796" r:id="rId6"/>
    <p:sldId id="799" r:id="rId7"/>
    <p:sldId id="798" r:id="rId8"/>
    <p:sldId id="679" r:id="rId9"/>
    <p:sldId id="680" r:id="rId10"/>
    <p:sldId id="681" r:id="rId11"/>
    <p:sldId id="779" r:id="rId12"/>
    <p:sldId id="683" r:id="rId13"/>
    <p:sldId id="691" r:id="rId14"/>
    <p:sldId id="687" r:id="rId15"/>
    <p:sldId id="800" r:id="rId16"/>
    <p:sldId id="766" r:id="rId17"/>
    <p:sldId id="792" r:id="rId18"/>
    <p:sldId id="743" r:id="rId19"/>
    <p:sldId id="692" r:id="rId20"/>
    <p:sldId id="690" r:id="rId21"/>
    <p:sldId id="780" r:id="rId22"/>
    <p:sldId id="767" r:id="rId23"/>
    <p:sldId id="801" r:id="rId24"/>
    <p:sldId id="781" r:id="rId25"/>
    <p:sldId id="769" r:id="rId26"/>
    <p:sldId id="770" r:id="rId27"/>
    <p:sldId id="802" r:id="rId28"/>
    <p:sldId id="684" r:id="rId29"/>
    <p:sldId id="771" r:id="rId30"/>
    <p:sldId id="783" r:id="rId31"/>
    <p:sldId id="784" r:id="rId32"/>
    <p:sldId id="775" r:id="rId33"/>
    <p:sldId id="776" r:id="rId34"/>
    <p:sldId id="785" r:id="rId35"/>
    <p:sldId id="786" r:id="rId36"/>
    <p:sldId id="787" r:id="rId37"/>
    <p:sldId id="805" r:id="rId38"/>
    <p:sldId id="804" r:id="rId39"/>
    <p:sldId id="782" r:id="rId40"/>
    <p:sldId id="778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35BE26D-AF02-4B0B-860F-D2B4516EE890}">
          <p14:sldIdLst>
            <p14:sldId id="675"/>
            <p14:sldId id="693"/>
            <p14:sldId id="793"/>
            <p14:sldId id="795"/>
            <p14:sldId id="796"/>
            <p14:sldId id="799"/>
            <p14:sldId id="798"/>
            <p14:sldId id="679"/>
            <p14:sldId id="680"/>
            <p14:sldId id="681"/>
            <p14:sldId id="779"/>
            <p14:sldId id="683"/>
            <p14:sldId id="691"/>
            <p14:sldId id="687"/>
            <p14:sldId id="800"/>
            <p14:sldId id="766"/>
            <p14:sldId id="792"/>
            <p14:sldId id="743"/>
            <p14:sldId id="692"/>
            <p14:sldId id="690"/>
            <p14:sldId id="780"/>
            <p14:sldId id="767"/>
            <p14:sldId id="801"/>
            <p14:sldId id="781"/>
            <p14:sldId id="769"/>
            <p14:sldId id="770"/>
            <p14:sldId id="802"/>
            <p14:sldId id="684"/>
            <p14:sldId id="771"/>
            <p14:sldId id="783"/>
            <p14:sldId id="784"/>
            <p14:sldId id="775"/>
            <p14:sldId id="776"/>
            <p14:sldId id="785"/>
            <p14:sldId id="786"/>
            <p14:sldId id="787"/>
            <p14:sldId id="805"/>
            <p14:sldId id="804"/>
            <p14:sldId id="782"/>
            <p14:sldId id="77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B2FC"/>
    <a:srgbClr val="77A2F9"/>
    <a:srgbClr val="36ABAB"/>
    <a:srgbClr val="1CB4D2"/>
    <a:srgbClr val="48E509"/>
    <a:srgbClr val="FF9900"/>
    <a:srgbClr val="EE80E1"/>
    <a:srgbClr val="BE74C6"/>
    <a:srgbClr val="2059AE"/>
    <a:srgbClr val="34A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429" autoAdjust="0"/>
    <p:restoredTop sz="96270" autoAdjust="0"/>
  </p:normalViewPr>
  <p:slideViewPr>
    <p:cSldViewPr>
      <p:cViewPr>
        <p:scale>
          <a:sx n="80" d="100"/>
          <a:sy n="80" d="100"/>
        </p:scale>
        <p:origin x="-1301" y="-1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1475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436" y="0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8977557D-209E-403D-91D2-DC77CD080DBC}" type="datetimeFigureOut">
              <a:rPr lang="en-CA" smtClean="0"/>
              <a:t>25/10/2018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27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436" y="8830627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21EF3AF6-551C-461E-B5A4-3057788507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6045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200"/>
            </a:lvl1pPr>
          </a:lstStyle>
          <a:p>
            <a:fld id="{BFEB0EAA-7258-46F4-B282-EC9C3A4E56B5}" type="datetimeFigureOut">
              <a:rPr lang="en-CA" smtClean="0"/>
              <a:t>25/10/2018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200"/>
            </a:lvl1pPr>
          </a:lstStyle>
          <a:p>
            <a:fld id="{DB85F949-C936-413F-B72D-08A493E99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214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 smtClean="0">
                <a:effectLst/>
              </a:rPr>
              <a:t>By-line: “…</a:t>
            </a:r>
            <a:r>
              <a:rPr lang="en-CA" dirty="0" smtClean="0">
                <a:effectLst/>
              </a:rPr>
              <a:t>to boldly go where no </a:t>
            </a:r>
            <a:r>
              <a:rPr lang="en-CA" b="1" dirty="0" smtClean="0">
                <a:effectLst/>
              </a:rPr>
              <a:t>man</a:t>
            </a:r>
            <a:r>
              <a:rPr lang="en-CA" b="0" dirty="0" smtClean="0">
                <a:effectLst/>
              </a:rPr>
              <a:t>…</a:t>
            </a:r>
            <a:r>
              <a:rPr lang="en-CA" dirty="0" smtClean="0">
                <a:effectLst/>
              </a:rPr>
              <a:t>.” </a:t>
            </a:r>
            <a:r>
              <a:rPr lang="en-CA" dirty="0" err="1" smtClean="0">
                <a:effectLst/>
              </a:rPr>
              <a:t>gutz</a:t>
            </a:r>
            <a:r>
              <a:rPr lang="en-CA" dirty="0" smtClean="0">
                <a:effectLst/>
              </a:rPr>
              <a:t> - upset the paradigm</a:t>
            </a:r>
            <a:endParaRPr lang="en-CA" sz="1200" i="0" dirty="0" smtClean="0">
              <a:latin typeface="Bauhaus 93" panose="04030905020B02020C02" pitchFamily="8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i="0" dirty="0" smtClean="0">
              <a:latin typeface="Bauhaus 93" panose="04030905020B02020C02" pitchFamily="8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i="0" dirty="0" smtClean="0">
                <a:latin typeface="Bauhaus 93" panose="04030905020B02020C02" pitchFamily="82" charset="0"/>
              </a:rPr>
              <a:t>Next gen of forest with previous gen of seed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Genetic restoration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9274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Speaking of</a:t>
            </a:r>
            <a:r>
              <a:rPr lang="en-CA" baseline="0" dirty="0" smtClean="0"/>
              <a:t> changing maps…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0593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11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Doth - 37,000 ha</a:t>
            </a:r>
            <a:r>
              <a:rPr lang="en-US" baseline="0" dirty="0" smtClean="0"/>
              <a:t> </a:t>
            </a:r>
            <a:r>
              <a:rPr lang="en-US" dirty="0" smtClean="0"/>
              <a:t>dead</a:t>
            </a:r>
          </a:p>
          <a:p>
            <a:r>
              <a:rPr lang="en-US" dirty="0" smtClean="0"/>
              <a:t>Dieback - 20% of total aboveground biomass</a:t>
            </a:r>
          </a:p>
          <a:p>
            <a:r>
              <a:rPr lang="en-US" dirty="0" smtClean="0"/>
              <a:t>MPB in BC – 700 million m3 timber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2E00B-3E1C-6845-A321-288450A8F63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1378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Doth - 37,000 ha</a:t>
            </a:r>
            <a:r>
              <a:rPr lang="en-US" baseline="0" dirty="0" smtClean="0"/>
              <a:t> </a:t>
            </a:r>
            <a:r>
              <a:rPr lang="en-US" dirty="0" smtClean="0"/>
              <a:t>dead</a:t>
            </a:r>
          </a:p>
          <a:p>
            <a:r>
              <a:rPr lang="en-US" dirty="0" smtClean="0"/>
              <a:t>Dieback - 20% of total aboveground biomass</a:t>
            </a:r>
          </a:p>
          <a:p>
            <a:r>
              <a:rPr lang="en-US" dirty="0" smtClean="0"/>
              <a:t>MPB in BC – 700 million m3 timber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2E00B-3E1C-6845-A321-288450A8F63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1378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Doth - 37,000 ha</a:t>
            </a:r>
            <a:r>
              <a:rPr lang="en-US" baseline="0" dirty="0" smtClean="0"/>
              <a:t> </a:t>
            </a:r>
            <a:r>
              <a:rPr lang="en-US" dirty="0" smtClean="0"/>
              <a:t>dead</a:t>
            </a:r>
          </a:p>
          <a:p>
            <a:r>
              <a:rPr lang="en-US" dirty="0" smtClean="0"/>
              <a:t>Dieback - 20% of total aboveground biomass</a:t>
            </a:r>
          </a:p>
          <a:p>
            <a:r>
              <a:rPr lang="en-US" dirty="0" smtClean="0"/>
              <a:t>MPB in BC – 700 million m3 timber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2E00B-3E1C-6845-A321-288450A8F634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1378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A49996-7AC4-4B01-A0B2-1DD5AC77FD58}" type="slidenum">
              <a:rPr lang="en-US"/>
              <a:pPr/>
              <a:t>9</a:t>
            </a:fld>
            <a:endParaRPr lang="en-US"/>
          </a:p>
        </p:txBody>
      </p:sp>
      <p:sp>
        <p:nvSpPr>
          <p:cNvPr id="1143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3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Observational</a:t>
            </a:r>
            <a:r>
              <a:rPr lang="en-CA" baseline="0" dirty="0" smtClean="0"/>
              <a:t> evidence</a:t>
            </a:r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17">
              <a:defRPr/>
            </a:pPr>
            <a:r>
              <a:rPr lang="en-CA" baseline="0" dirty="0" smtClean="0"/>
              <a:t>Experimental evidence that CC not good for trees.</a:t>
            </a:r>
          </a:p>
          <a:p>
            <a:pPr defTabSz="931717">
              <a:defRPr/>
            </a:pPr>
            <a:r>
              <a:rPr lang="en-CA" baseline="0" dirty="0" smtClean="0"/>
              <a:t>65 000 trees; 62 locations; 140 pops</a:t>
            </a:r>
          </a:p>
          <a:p>
            <a:pPr defTabSz="931717">
              <a:defRPr/>
            </a:pPr>
            <a:r>
              <a:rPr lang="en-CA" baseline="0" dirty="0" smtClean="0"/>
              <a:t>Age 35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1348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14350">
              <a:defRPr/>
            </a:pPr>
            <a:r>
              <a:rPr lang="en-CA" dirty="0" smtClean="0"/>
              <a:t>Glimpse </a:t>
            </a:r>
          </a:p>
          <a:p>
            <a:pPr defTabSz="914350">
              <a:defRPr/>
            </a:pPr>
            <a:r>
              <a:rPr lang="en-CA" dirty="0" smtClean="0"/>
              <a:t>N of Juneau 400 km</a:t>
            </a:r>
          </a:p>
          <a:p>
            <a:pPr defTabSz="914350">
              <a:defRPr/>
            </a:pPr>
            <a:r>
              <a:rPr lang="en-CA" dirty="0" smtClean="0"/>
              <a:t>BB, CH and pest resistance genetically programmed</a:t>
            </a:r>
            <a:r>
              <a:rPr lang="en-CA" baseline="0" dirty="0" smtClean="0"/>
              <a:t> to climate of grandparents &gt; </a:t>
            </a:r>
            <a:r>
              <a:rPr lang="en-CA" dirty="0" smtClean="0"/>
              <a:t>Impacts</a:t>
            </a:r>
          </a:p>
          <a:p>
            <a:pPr eaLnBrk="1" hangingPunct="1"/>
            <a:r>
              <a:rPr lang="en-CA" dirty="0" smtClean="0"/>
              <a:t>Exaggerated	&lt; 32 years in elevated temp</a:t>
            </a:r>
          </a:p>
          <a:p>
            <a:pPr eaLnBrk="1" hangingPunct="1"/>
            <a:r>
              <a:rPr lang="en-CA" dirty="0" smtClean="0"/>
              <a:t>Reforestation</a:t>
            </a:r>
            <a:r>
              <a:rPr lang="en-CA" baseline="0" dirty="0" smtClean="0"/>
              <a:t> paradigm “local is best” &gt; </a:t>
            </a:r>
            <a:r>
              <a:rPr lang="en-CA" baseline="0" dirty="0" err="1" smtClean="0"/>
              <a:t>decr</a:t>
            </a:r>
            <a:r>
              <a:rPr lang="en-CA" baseline="0" dirty="0" smtClean="0"/>
              <a:t>. e</a:t>
            </a:r>
            <a:r>
              <a:rPr lang="en-CA" dirty="0" smtClean="0"/>
              <a:t>cological</a:t>
            </a:r>
            <a:r>
              <a:rPr lang="en-CA" baseline="0" dirty="0" smtClean="0"/>
              <a:t> goods and services</a:t>
            </a:r>
            <a:endParaRPr lang="en-CA" dirty="0" smtClean="0"/>
          </a:p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5E8E1-6915-4A50-80A3-866923952F00}" type="slidenum">
              <a:rPr lang="en-CA" smtClean="0"/>
              <a:pPr/>
              <a:t>13</a:t>
            </a:fld>
            <a:endParaRPr lang="en-C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When population differentiation is considered, rarely are predictions of </a:t>
            </a:r>
            <a:r>
              <a:rPr lang="en-CA" smtClean="0"/>
              <a:t>long term growth </a:t>
            </a:r>
            <a:r>
              <a:rPr lang="en-CA" dirty="0" smtClean="0"/>
              <a:t>impacts of CC positive.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898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0973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CA" smtClean="0"/>
              <a:t>Options for AM – migrate lat, long or elevation?</a:t>
            </a:r>
          </a:p>
          <a:p>
            <a:pPr eaLnBrk="1" hangingPunct="1"/>
            <a:r>
              <a:rPr lang="en-CA" smtClean="0"/>
              <a:t>None works well</a:t>
            </a:r>
          </a:p>
          <a:p>
            <a:pPr eaLnBrk="1" hangingPunct="1"/>
            <a:r>
              <a:rPr lang="en-CA" smtClean="0"/>
              <a:t>Time to get creative</a:t>
            </a:r>
          </a:p>
          <a:p>
            <a:pPr eaLnBrk="1" hangingPunct="1"/>
            <a:r>
              <a:rPr lang="en-CA" smtClean="0"/>
              <a:t>Tongli</a:t>
            </a:r>
            <a:r>
              <a:rPr lang="en-CA" baseline="0" smtClean="0"/>
              <a:t> will demo RF approach</a:t>
            </a:r>
            <a:endParaRPr lang="en-CA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8C3DA5-94A9-435B-9174-CEBB5543577A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1" dirty="0" smtClean="0"/>
              <a:t>The good news: AM can mitigate CC impacts</a:t>
            </a:r>
          </a:p>
          <a:p>
            <a:r>
              <a:rPr lang="en-CA" sz="1200" dirty="0" smtClean="0"/>
              <a:t>AM is the movement of trees to track CC</a:t>
            </a:r>
          </a:p>
          <a:p>
            <a:r>
              <a:rPr lang="en-CA" sz="1200" dirty="0" smtClean="0"/>
              <a:t>Achieved by planting trees from a climate slightly warmer than the planting site</a:t>
            </a:r>
          </a:p>
          <a:p>
            <a:r>
              <a:rPr lang="en-CA" sz="1200" dirty="0" smtClean="0"/>
              <a:t>Most widely studied and supported CC adaptation strategy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4323C-8F87-4463-94D9-D7BCA3A651A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03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 smtClean="0"/>
              <a:t>AM is the movement of trees to track CC</a:t>
            </a:r>
          </a:p>
          <a:p>
            <a:r>
              <a:rPr lang="en-CA" sz="1200" dirty="0" smtClean="0"/>
              <a:t>Achieved by planting trees from a climate slightly warmer than the planting site</a:t>
            </a:r>
          </a:p>
          <a:p>
            <a:r>
              <a:rPr lang="en-CA" sz="1200" dirty="0" smtClean="0"/>
              <a:t>Most widely studied and supported CC adaptation strategy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519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Users</a:t>
            </a:r>
            <a:r>
              <a:rPr lang="en-CA" baseline="0" dirty="0" smtClean="0"/>
              <a:t> of social media… h</a:t>
            </a:r>
            <a:r>
              <a:rPr lang="en-CA" dirty="0" smtClean="0"/>
              <a:t>appy place</a:t>
            </a:r>
            <a:r>
              <a:rPr lang="en-CA" baseline="0" dirty="0" smtClean="0"/>
              <a:t> meme</a:t>
            </a:r>
          </a:p>
          <a:p>
            <a:r>
              <a:rPr lang="en-CA" baseline="0" dirty="0" smtClean="0"/>
              <a:t>Adaptive peak</a:t>
            </a:r>
          </a:p>
          <a:p>
            <a:r>
              <a:rPr lang="en-CA" baseline="0" dirty="0" smtClean="0"/>
              <a:t>Fitness opt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357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Fitness peak</a:t>
            </a:r>
          </a:p>
          <a:p>
            <a:r>
              <a:rPr lang="en-CA" dirty="0" smtClean="0"/>
              <a:t>Temp deviation graph &gt;</a:t>
            </a:r>
            <a:r>
              <a:rPr lang="en-CA" baseline="0" dirty="0" smtClean="0"/>
              <a:t> i</a:t>
            </a:r>
            <a:r>
              <a:rPr lang="en-CA" dirty="0" smtClean="0"/>
              <a:t>nsight</a:t>
            </a:r>
            <a:r>
              <a:rPr lang="en-CA" baseline="0" dirty="0" smtClean="0"/>
              <a:t> to tree happy place</a:t>
            </a:r>
          </a:p>
          <a:p>
            <a:r>
              <a:rPr lang="en-CA" dirty="0" smtClean="0"/>
              <a:t>CC</a:t>
            </a:r>
            <a:r>
              <a:rPr lang="en-CA" baseline="0" dirty="0" smtClean="0"/>
              <a:t> faster Migration   &gt; lag  (correct for the sins of the past)</a:t>
            </a:r>
          </a:p>
          <a:p>
            <a:r>
              <a:rPr lang="en-CA" baseline="0" dirty="0" smtClean="0"/>
              <a:t>Beginning and end can be ascertained very accurately</a:t>
            </a:r>
          </a:p>
          <a:p>
            <a:r>
              <a:rPr lang="en-CA" baseline="0" dirty="0" smtClean="0"/>
              <a:t>If you plant a tree perfectly adapted to today’s climate….</a:t>
            </a:r>
          </a:p>
          <a:p>
            <a:r>
              <a:rPr lang="en-CA" baseline="0" dirty="0" smtClean="0"/>
              <a:t>Genetic restoration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80B10-28A3-4DE2-B956-A4CF4DE86A64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046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Fd prov trial near Vernon – age-20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Winter </a:t>
            </a:r>
            <a:r>
              <a:rPr lang="en-CA" dirty="0" err="1" smtClean="0"/>
              <a:t>dessication</a:t>
            </a:r>
            <a:r>
              <a:rPr lang="en-CA" baseline="0" dirty="0" smtClean="0"/>
              <a:t>/</a:t>
            </a:r>
            <a:r>
              <a:rPr lang="en-CA" baseline="0" dirty="0" err="1" smtClean="0"/>
              <a:t>rhabdocline</a:t>
            </a:r>
            <a:r>
              <a:rPr lang="en-CA" baseline="0" dirty="0" smtClean="0"/>
              <a:t> needle cast</a:t>
            </a:r>
            <a:endParaRPr lang="en-CA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AM being considered</a:t>
            </a:r>
            <a:r>
              <a:rPr lang="en-CA" baseline="0" dirty="0" smtClean="0"/>
              <a:t> – substantially shorter </a:t>
            </a:r>
            <a:r>
              <a:rPr lang="en-CA" dirty="0" smtClean="0"/>
              <a:t>climate, </a:t>
            </a:r>
            <a:r>
              <a:rPr lang="en-CA" dirty="0" err="1" smtClean="0"/>
              <a:t>geog</a:t>
            </a:r>
            <a:r>
              <a:rPr lang="en-CA" dirty="0" smtClean="0"/>
              <a:t> and </a:t>
            </a:r>
            <a:r>
              <a:rPr lang="en-CA" dirty="0" err="1" smtClean="0"/>
              <a:t>ecol</a:t>
            </a:r>
            <a:r>
              <a:rPr lang="en-CA" dirty="0" smtClean="0"/>
              <a:t> </a:t>
            </a:r>
            <a:r>
              <a:rPr lang="en-CA" dirty="0" err="1" smtClean="0"/>
              <a:t>dist</a:t>
            </a:r>
            <a:endParaRPr lang="en-CA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Should</a:t>
            </a:r>
            <a:r>
              <a:rPr lang="en-CA" baseline="0" dirty="0" smtClean="0"/>
              <a:t> not be haphazard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 smtClean="0"/>
              <a:t>Applies to ST in general 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860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Rarely</a:t>
            </a:r>
            <a:r>
              <a:rPr lang="en-CA" baseline="0" dirty="0" smtClean="0"/>
              <a:t> involve trees</a:t>
            </a:r>
          </a:p>
          <a:p>
            <a:r>
              <a:rPr lang="en-CA" baseline="0" dirty="0" smtClean="0"/>
              <a:t>Usually intercontinental </a:t>
            </a:r>
            <a:r>
              <a:rPr lang="en-CA" baseline="0" dirty="0" err="1" smtClean="0"/>
              <a:t>tx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45E8E1-6915-4A50-80A3-866923952F00}" type="slidenum">
              <a:rPr lang="en-CA" smtClean="0"/>
              <a:pPr/>
              <a:t>25</a:t>
            </a:fld>
            <a:endParaRPr lang="en-CA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Large fixed seed zones</a:t>
            </a:r>
            <a:r>
              <a:rPr lang="en-CA" baseline="0" dirty="0" smtClean="0"/>
              <a:t> don’t lend themselves to AM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4323C-8F87-4463-94D9-D7BCA3A651A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110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11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110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Implemented this month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77336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11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283F-D75D-40FF-831A-388474ACFA32}" type="datetime1">
              <a:rPr lang="en-CA" smtClean="0"/>
              <a:t>25/10/2018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0250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9614-7BFC-457B-9361-C06ABB955B81}" type="datetime1">
              <a:rPr lang="en-CA" smtClean="0"/>
              <a:t>25/10/2018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3473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8667-CF8E-4132-BBA0-CCDC5B88A93C}" type="datetime1">
              <a:rPr lang="en-CA" smtClean="0"/>
              <a:t>25/10/2018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255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5EE04-5D96-41AC-8CEB-833FCC62C03B}" type="datetime1">
              <a:rPr lang="en-CA" smtClean="0"/>
              <a:t>25/10/2018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49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B8CB-543A-43B7-B6E3-C1126D8F0E1F}" type="datetime1">
              <a:rPr lang="en-CA" smtClean="0"/>
              <a:t>25/10/2018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99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3BEF-C8D3-4B71-A50D-B503DDB155C4}" type="datetime1">
              <a:rPr lang="en-CA" smtClean="0"/>
              <a:t>25/10/2018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664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8B0-04BE-41C2-BDFE-E7AE569CE542}" type="datetime1">
              <a:rPr lang="en-CA" smtClean="0"/>
              <a:t>25/10/2018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120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B549-B0F6-4DAA-A639-C07DE90E0A36}" type="datetime1">
              <a:rPr lang="en-CA" smtClean="0"/>
              <a:t>25/10/2018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995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C3381-E9D4-47FB-AB56-C5F2EB141DF5}" type="datetime1">
              <a:rPr lang="en-CA" smtClean="0"/>
              <a:t>25/10/2018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433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4845-D1E7-4127-B558-9F75192720EC}" type="datetime1">
              <a:rPr lang="en-CA" smtClean="0"/>
              <a:t>25/10/2018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4277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D27A-7B50-4036-8A11-72EBDD8E295B}" type="datetime1">
              <a:rPr lang="en-CA" smtClean="0"/>
              <a:t>25/10/2018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4575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9350D-A318-4FE5-9544-6F03CE79AA0C}" type="datetime1">
              <a:rPr lang="en-CA" smtClean="0"/>
              <a:t>25/10/2018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272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4.gif"/><Relationship Id="rId4" Type="http://schemas.openxmlformats.org/officeDocument/2006/relationships/image" Target="../media/image11.png"/><Relationship Id="rId9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gif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source=images&amp;cd=&amp;cad=rja&amp;uact=8&amp;ved=0CAgQjRw&amp;url=http://www.psd100.com/tree-3/&amp;ei=o2BiVMu8POP2iQKB84DYCw&amp;psig=AFQjCNFCUGLrhHEKLdVsTwoGUafkKCmnYQ&amp;ust=1415819812311207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0.jpe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//upload.wikimedia.org/wikipedia/commons/3/35/Bufo_marinus01e.jpg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51.jpeg"/><Relationship Id="rId9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png"/><Relationship Id="rId3" Type="http://schemas.openxmlformats.org/officeDocument/2006/relationships/image" Target="../media/image58.wmf"/><Relationship Id="rId7" Type="http://schemas.openxmlformats.org/officeDocument/2006/relationships/image" Target="../media/image61.jpe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jpe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32.jpeg"/><Relationship Id="rId9" Type="http://schemas.openxmlformats.org/officeDocument/2006/relationships/image" Target="../media/image63.jpeg"/><Relationship Id="rId14" Type="http://schemas.openxmlformats.org/officeDocument/2006/relationships/image" Target="../media/image6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3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</a:t>
            </a:fld>
            <a:endParaRPr lang="en-CA"/>
          </a:p>
        </p:txBody>
      </p:sp>
      <p:grpSp>
        <p:nvGrpSpPr>
          <p:cNvPr id="24" name="Group 23"/>
          <p:cNvGrpSpPr/>
          <p:nvPr/>
        </p:nvGrpSpPr>
        <p:grpSpPr>
          <a:xfrm>
            <a:off x="1715555" y="313256"/>
            <a:ext cx="5696573" cy="3043736"/>
            <a:chOff x="3401734" y="199414"/>
            <a:chExt cx="5696573" cy="3043736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734" y="199414"/>
              <a:ext cx="5696573" cy="3043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" name="Group 22"/>
            <p:cNvGrpSpPr/>
            <p:nvPr/>
          </p:nvGrpSpPr>
          <p:grpSpPr>
            <a:xfrm>
              <a:off x="3670020" y="379916"/>
              <a:ext cx="2695135" cy="986661"/>
              <a:chOff x="251520" y="332656"/>
              <a:chExt cx="2695135" cy="986661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251520" y="332656"/>
                <a:ext cx="2684339" cy="986661"/>
                <a:chOff x="707224" y="3717032"/>
                <a:chExt cx="2684339" cy="986661"/>
              </a:xfrm>
            </p:grpSpPr>
            <p:grpSp>
              <p:nvGrpSpPr>
                <p:cNvPr id="17" name="Group 16"/>
                <p:cNvGrpSpPr>
                  <a:grpSpLocks noChangeAspect="1"/>
                </p:cNvGrpSpPr>
                <p:nvPr/>
              </p:nvGrpSpPr>
              <p:grpSpPr>
                <a:xfrm>
                  <a:off x="707224" y="3717032"/>
                  <a:ext cx="2684339" cy="986661"/>
                  <a:chOff x="755577" y="3002165"/>
                  <a:chExt cx="6719502" cy="2469835"/>
                </a:xfrm>
              </p:grpSpPr>
              <p:grpSp>
                <p:nvGrpSpPr>
                  <p:cNvPr id="16" name="Group 15"/>
                  <p:cNvGrpSpPr/>
                  <p:nvPr/>
                </p:nvGrpSpPr>
                <p:grpSpPr>
                  <a:xfrm>
                    <a:off x="3780000" y="3020403"/>
                    <a:ext cx="3695079" cy="2415597"/>
                    <a:chOff x="3780000" y="3020403"/>
                    <a:chExt cx="3695079" cy="2415597"/>
                  </a:xfrm>
                </p:grpSpPr>
                <p:pic>
                  <p:nvPicPr>
                    <p:cNvPr id="3075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21428" t="24815" r="21428" b="20798"/>
                    <a:stretch/>
                  </p:blipFill>
                  <p:spPr bwMode="auto">
                    <a:xfrm>
                      <a:off x="3780000" y="3024000"/>
                      <a:ext cx="3695079" cy="2412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" name="Freeform 11"/>
                    <p:cNvSpPr/>
                    <p:nvPr/>
                  </p:nvSpPr>
                  <p:spPr>
                    <a:xfrm>
                      <a:off x="4505271" y="3020403"/>
                      <a:ext cx="1431249" cy="2392600"/>
                    </a:xfrm>
                    <a:custGeom>
                      <a:avLst/>
                      <a:gdLst>
                        <a:gd name="connsiteX0" fmla="*/ 1838848 w 1838848"/>
                        <a:gd name="connsiteY0" fmla="*/ 0 h 4350936"/>
                        <a:gd name="connsiteX1" fmla="*/ 0 w 1838848"/>
                        <a:gd name="connsiteY1" fmla="*/ 4350936 h 4350936"/>
                        <a:gd name="connsiteX2" fmla="*/ 20096 w 1838848"/>
                        <a:gd name="connsiteY2" fmla="*/ 30145 h 4350936"/>
                        <a:gd name="connsiteX3" fmla="*/ 1838848 w 1838848"/>
                        <a:gd name="connsiteY3" fmla="*/ 0 h 4350936"/>
                        <a:gd name="connsiteX0" fmla="*/ 1361770 w 1361770"/>
                        <a:gd name="connsiteY0" fmla="*/ 1092977 h 4320791"/>
                        <a:gd name="connsiteX1" fmla="*/ 0 w 1361770"/>
                        <a:gd name="connsiteY1" fmla="*/ 4320791 h 4320791"/>
                        <a:gd name="connsiteX2" fmla="*/ 20096 w 1361770"/>
                        <a:gd name="connsiteY2" fmla="*/ 0 h 4320791"/>
                        <a:gd name="connsiteX3" fmla="*/ 1361770 w 1361770"/>
                        <a:gd name="connsiteY3" fmla="*/ 1092977 h 4320791"/>
                        <a:gd name="connsiteX0" fmla="*/ 1431513 w 1431513"/>
                        <a:gd name="connsiteY0" fmla="*/ 19551 h 3247365"/>
                        <a:gd name="connsiteX1" fmla="*/ 69743 w 1431513"/>
                        <a:gd name="connsiteY1" fmla="*/ 3247365 h 3247365"/>
                        <a:gd name="connsiteX2" fmla="*/ 386 w 1431513"/>
                        <a:gd name="connsiteY2" fmla="*/ 0 h 3247365"/>
                        <a:gd name="connsiteX3" fmla="*/ 1431513 w 1431513"/>
                        <a:gd name="connsiteY3" fmla="*/ 19551 h 3247365"/>
                        <a:gd name="connsiteX0" fmla="*/ 1431254 w 1431254"/>
                        <a:gd name="connsiteY0" fmla="*/ 19551 h 2710652"/>
                        <a:gd name="connsiteX1" fmla="*/ 248388 w 1431254"/>
                        <a:gd name="connsiteY1" fmla="*/ 2710652 h 2710652"/>
                        <a:gd name="connsiteX2" fmla="*/ 127 w 1431254"/>
                        <a:gd name="connsiteY2" fmla="*/ 0 h 2710652"/>
                        <a:gd name="connsiteX3" fmla="*/ 1431254 w 1431254"/>
                        <a:gd name="connsiteY3" fmla="*/ 19551 h 2710652"/>
                        <a:gd name="connsiteX0" fmla="*/ 1431249 w 1431249"/>
                        <a:gd name="connsiteY0" fmla="*/ 19551 h 2392600"/>
                        <a:gd name="connsiteX1" fmla="*/ 258322 w 1431249"/>
                        <a:gd name="connsiteY1" fmla="*/ 2392600 h 2392600"/>
                        <a:gd name="connsiteX2" fmla="*/ 122 w 1431249"/>
                        <a:gd name="connsiteY2" fmla="*/ 0 h 2392600"/>
                        <a:gd name="connsiteX3" fmla="*/ 1431249 w 1431249"/>
                        <a:gd name="connsiteY3" fmla="*/ 19551 h 2392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31249" h="2392600">
                          <a:moveTo>
                            <a:pt x="1431249" y="19551"/>
                          </a:moveTo>
                          <a:lnTo>
                            <a:pt x="258322" y="2392600"/>
                          </a:lnTo>
                          <a:cubicBezTo>
                            <a:pt x="265021" y="952336"/>
                            <a:pt x="-6577" y="1440264"/>
                            <a:pt x="122" y="0"/>
                          </a:cubicBezTo>
                          <a:lnTo>
                            <a:pt x="1431249" y="195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grpSp>
                <p:nvGrpSpPr>
                  <p:cNvPr id="9" name="Group 8"/>
                  <p:cNvGrpSpPr/>
                  <p:nvPr/>
                </p:nvGrpSpPr>
                <p:grpSpPr>
                  <a:xfrm>
                    <a:off x="755577" y="3002165"/>
                    <a:ext cx="5087511" cy="2469835"/>
                    <a:chOff x="755577" y="3476841"/>
                    <a:chExt cx="5087511" cy="2469835"/>
                  </a:xfrm>
                </p:grpSpPr>
                <p:grpSp>
                  <p:nvGrpSpPr>
                    <p:cNvPr id="8" name="Group 7"/>
                    <p:cNvGrpSpPr/>
                    <p:nvPr/>
                  </p:nvGrpSpPr>
                  <p:grpSpPr>
                    <a:xfrm>
                      <a:off x="2555776" y="3476841"/>
                      <a:ext cx="3287312" cy="2460065"/>
                      <a:chOff x="4536000" y="1252331"/>
                      <a:chExt cx="3287312" cy="2460065"/>
                    </a:xfrm>
                  </p:grpSpPr>
                  <p:grpSp>
                    <p:nvGrpSpPr>
                      <p:cNvPr id="7" name="Group 6"/>
                      <p:cNvGrpSpPr/>
                      <p:nvPr/>
                    </p:nvGrpSpPr>
                    <p:grpSpPr>
                      <a:xfrm>
                        <a:off x="5833457" y="1252331"/>
                        <a:ext cx="1989855" cy="2454490"/>
                        <a:chOff x="6758609" y="1262270"/>
                        <a:chExt cx="1989855" cy="2454490"/>
                      </a:xfrm>
                    </p:grpSpPr>
                    <p:pic>
                      <p:nvPicPr>
                        <p:cNvPr id="5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0890" t="-1" r="11645" b="1234"/>
                        <a:stretch/>
                      </p:blipFill>
                      <p:spPr bwMode="auto">
                        <a:xfrm>
                          <a:off x="6768464" y="1268760"/>
                          <a:ext cx="1980000" cy="244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  <p:sp>
                      <p:nvSpPr>
                        <p:cNvPr id="6" name="Freeform 5"/>
                        <p:cNvSpPr/>
                        <p:nvPr/>
                      </p:nvSpPr>
                      <p:spPr>
                        <a:xfrm>
                          <a:off x="6758609" y="1262270"/>
                          <a:ext cx="983974" cy="2097156"/>
                        </a:xfrm>
                        <a:custGeom>
                          <a:avLst/>
                          <a:gdLst>
                            <a:gd name="connsiteX0" fmla="*/ 924339 w 983974"/>
                            <a:gd name="connsiteY0" fmla="*/ 9939 h 2097156"/>
                            <a:gd name="connsiteX1" fmla="*/ 0 w 983974"/>
                            <a:gd name="connsiteY1" fmla="*/ 2097156 h 2097156"/>
                            <a:gd name="connsiteX2" fmla="*/ 19878 w 983974"/>
                            <a:gd name="connsiteY2" fmla="*/ 9939 h 2097156"/>
                            <a:gd name="connsiteX3" fmla="*/ 983974 w 983974"/>
                            <a:gd name="connsiteY3" fmla="*/ 0 h 2097156"/>
                            <a:gd name="connsiteX4" fmla="*/ 924339 w 983974"/>
                            <a:gd name="connsiteY4" fmla="*/ 9939 h 20971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83974" h="2097156">
                              <a:moveTo>
                                <a:pt x="924339" y="9939"/>
                              </a:moveTo>
                              <a:lnTo>
                                <a:pt x="0" y="2097156"/>
                              </a:lnTo>
                              <a:lnTo>
                                <a:pt x="19878" y="9939"/>
                              </a:lnTo>
                              <a:lnTo>
                                <a:pt x="983974" y="0"/>
                              </a:lnTo>
                              <a:lnTo>
                                <a:pt x="924339" y="99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4B2F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pic>
                    <p:nvPicPr>
                      <p:cNvPr id="3074" name="Picture 2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890" t="-1" r="11645" b="1234"/>
                      <a:stretch/>
                    </p:blipFill>
                    <p:spPr bwMode="auto">
                      <a:xfrm>
                        <a:off x="4536000" y="1264396"/>
                        <a:ext cx="1980000" cy="24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pic>
                  <p:nvPicPr>
                    <p:cNvPr id="4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6884" b="3738"/>
                    <a:stretch/>
                  </p:blipFill>
                  <p:spPr bwMode="auto">
                    <a:xfrm>
                      <a:off x="755577" y="3498676"/>
                      <a:ext cx="2314575" cy="2448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pic>
              <p:nvPicPr>
                <p:cNvPr id="3076" name="Picture 4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4558" y="3977088"/>
                  <a:ext cx="245429" cy="1108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2" name="Freeform 21"/>
              <p:cNvSpPr/>
              <p:nvPr/>
            </p:nvSpPr>
            <p:spPr>
              <a:xfrm>
                <a:off x="2665668" y="766763"/>
                <a:ext cx="280987" cy="528637"/>
              </a:xfrm>
              <a:custGeom>
                <a:avLst/>
                <a:gdLst>
                  <a:gd name="connsiteX0" fmla="*/ 280987 w 280987"/>
                  <a:gd name="connsiteY0" fmla="*/ 0 h 528637"/>
                  <a:gd name="connsiteX1" fmla="*/ 0 w 280987"/>
                  <a:gd name="connsiteY1" fmla="*/ 528637 h 528637"/>
                  <a:gd name="connsiteX2" fmla="*/ 280987 w 280987"/>
                  <a:gd name="connsiteY2" fmla="*/ 528637 h 528637"/>
                  <a:gd name="connsiteX3" fmla="*/ 280987 w 280987"/>
                  <a:gd name="connsiteY3" fmla="*/ 0 h 52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" h="528637">
                    <a:moveTo>
                      <a:pt x="280987" y="0"/>
                    </a:moveTo>
                    <a:lnTo>
                      <a:pt x="0" y="528637"/>
                    </a:lnTo>
                    <a:lnTo>
                      <a:pt x="280987" y="528637"/>
                    </a:lnTo>
                    <a:cubicBezTo>
                      <a:pt x="279400" y="357187"/>
                      <a:pt x="277812" y="185737"/>
                      <a:pt x="28098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1619672" y="3573016"/>
            <a:ext cx="5904656" cy="2408759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CA" sz="1400" b="1" dirty="0" smtClean="0"/>
              <a:t>Greg O’Neill</a:t>
            </a:r>
          </a:p>
          <a:p>
            <a:pPr eaLnBrk="1" hangingPunct="1"/>
            <a:endParaRPr lang="en-CA" sz="1400" b="1" dirty="0" smtClean="0"/>
          </a:p>
          <a:p>
            <a:pPr eaLnBrk="1" hangingPunct="1"/>
            <a:endParaRPr lang="en-CA" sz="1400" b="1" dirty="0" smtClean="0"/>
          </a:p>
          <a:p>
            <a:r>
              <a:rPr lang="es-ES" sz="1400" b="1" dirty="0" smtClean="0"/>
              <a:t>Departamento de Mejoramiento </a:t>
            </a:r>
            <a:r>
              <a:rPr lang="es-ES" sz="1400" b="1" dirty="0"/>
              <a:t>Forestal y Gestión de la </a:t>
            </a:r>
            <a:r>
              <a:rPr lang="es-ES" sz="1400" b="1" dirty="0" smtClean="0"/>
              <a:t>Investigación</a:t>
            </a:r>
          </a:p>
          <a:p>
            <a:endParaRPr lang="en-CA" sz="1400" b="1" dirty="0" smtClean="0"/>
          </a:p>
          <a:p>
            <a:pPr eaLnBrk="1" hangingPunct="1"/>
            <a:r>
              <a:rPr lang="en-CA" sz="1400" b="1" dirty="0" smtClean="0"/>
              <a:t>British Columbia Forest Service</a:t>
            </a:r>
          </a:p>
          <a:p>
            <a:pPr eaLnBrk="1" hangingPunct="1"/>
            <a:endParaRPr lang="en-CA" sz="1400" b="1" dirty="0" smtClean="0"/>
          </a:p>
          <a:p>
            <a:pPr eaLnBrk="1" hangingPunct="1"/>
            <a:endParaRPr lang="en-CA" sz="1400" b="1" dirty="0" smtClean="0"/>
          </a:p>
          <a:p>
            <a:pPr eaLnBrk="1" hangingPunct="1"/>
            <a:r>
              <a:rPr lang="en-CA" sz="1400" b="1" dirty="0" err="1" smtClean="0"/>
              <a:t>o</a:t>
            </a:r>
            <a:r>
              <a:rPr lang="en-CA" sz="1400" b="1" dirty="0" err="1" smtClean="0"/>
              <a:t>ct</a:t>
            </a:r>
            <a:r>
              <a:rPr lang="en-CA" sz="1400" b="1" dirty="0" smtClean="0"/>
              <a:t> </a:t>
            </a:r>
            <a:r>
              <a:rPr lang="en-CA" sz="1400" b="1" dirty="0" smtClean="0"/>
              <a:t>2018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11760" y="1054477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err="1"/>
              <a:t>Adaptación</a:t>
            </a:r>
            <a:r>
              <a:rPr lang="en-CA" dirty="0"/>
              <a:t> al </a:t>
            </a:r>
            <a:r>
              <a:rPr lang="en-CA" dirty="0" err="1"/>
              <a:t>cambio</a:t>
            </a:r>
            <a:r>
              <a:rPr lang="en-CA" dirty="0"/>
              <a:t> </a:t>
            </a:r>
            <a:r>
              <a:rPr lang="en-CA" dirty="0" err="1"/>
              <a:t>climático</a:t>
            </a:r>
            <a:r>
              <a:rPr lang="en-CA" dirty="0"/>
              <a:t> a </a:t>
            </a:r>
            <a:r>
              <a:rPr lang="en-CA" dirty="0" err="1"/>
              <a:t>través</a:t>
            </a:r>
            <a:r>
              <a:rPr lang="en-CA" dirty="0"/>
              <a:t> de la </a:t>
            </a:r>
            <a:r>
              <a:rPr lang="en-CA" dirty="0" err="1"/>
              <a:t>migración</a:t>
            </a:r>
            <a:r>
              <a:rPr lang="en-CA" dirty="0"/>
              <a:t> </a:t>
            </a:r>
            <a:r>
              <a:rPr lang="en-CA" dirty="0" err="1"/>
              <a:t>asistida</a:t>
            </a:r>
            <a:r>
              <a:rPr lang="en-CA" dirty="0"/>
              <a:t>”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47814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115616" y="1652607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Impactos </a:t>
            </a:r>
            <a:r>
              <a:rPr lang="es-ES" dirty="0"/>
              <a:t>del clima cambio</a:t>
            </a:r>
            <a:endParaRPr lang="en-US" dirty="0" smtClean="0"/>
          </a:p>
          <a:p>
            <a:r>
              <a:rPr lang="es-ES" dirty="0"/>
              <a:t>Migración asistida como estrategia de adaptación</a:t>
            </a:r>
            <a:endParaRPr lang="en-US" dirty="0" smtClean="0"/>
          </a:p>
          <a:p>
            <a:r>
              <a:rPr lang="es-ES" dirty="0"/>
              <a:t>Riesgos </a:t>
            </a:r>
            <a:r>
              <a:rPr lang="es-ES" dirty="0" smtClean="0"/>
              <a:t>del migración </a:t>
            </a:r>
            <a:r>
              <a:rPr lang="es-ES" dirty="0" err="1" smtClean="0"/>
              <a:t>asistada</a:t>
            </a:r>
            <a:endParaRPr lang="en-US" dirty="0"/>
          </a:p>
          <a:p>
            <a:r>
              <a:rPr lang="es-ES" dirty="0" smtClean="0"/>
              <a:t>Un </a:t>
            </a:r>
            <a:r>
              <a:rPr lang="es-ES" dirty="0"/>
              <a:t>nuevo sistema de transferencia de semillas</a:t>
            </a:r>
            <a:endParaRPr lang="en-US" dirty="0" smtClean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206624" y="313265"/>
            <a:ext cx="1854967" cy="1110964"/>
            <a:chOff x="3401734" y="199414"/>
            <a:chExt cx="5696573" cy="304373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734" y="199414"/>
              <a:ext cx="5696573" cy="3043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3670020" y="379916"/>
              <a:ext cx="2695135" cy="986661"/>
              <a:chOff x="251520" y="332656"/>
              <a:chExt cx="2695135" cy="98666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251520" y="332656"/>
                <a:ext cx="2684339" cy="986661"/>
                <a:chOff x="707224" y="3717032"/>
                <a:chExt cx="2684339" cy="986661"/>
              </a:xfrm>
            </p:grpSpPr>
            <p:grpSp>
              <p:nvGrpSpPr>
                <p:cNvPr id="9" name="Group 8"/>
                <p:cNvGrpSpPr>
                  <a:grpSpLocks noChangeAspect="1"/>
                </p:cNvGrpSpPr>
                <p:nvPr/>
              </p:nvGrpSpPr>
              <p:grpSpPr>
                <a:xfrm>
                  <a:off x="707224" y="3717032"/>
                  <a:ext cx="2684339" cy="986661"/>
                  <a:chOff x="755577" y="3002165"/>
                  <a:chExt cx="6719502" cy="2469835"/>
                </a:xfrm>
              </p:grpSpPr>
              <p:grpSp>
                <p:nvGrpSpPr>
                  <p:cNvPr id="11" name="Group 10"/>
                  <p:cNvGrpSpPr/>
                  <p:nvPr/>
                </p:nvGrpSpPr>
                <p:grpSpPr>
                  <a:xfrm>
                    <a:off x="3780000" y="3020403"/>
                    <a:ext cx="3695079" cy="2415597"/>
                    <a:chOff x="3780000" y="3020403"/>
                    <a:chExt cx="3695079" cy="2415597"/>
                  </a:xfrm>
                </p:grpSpPr>
                <p:pic>
                  <p:nvPicPr>
                    <p:cNvPr id="19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21428" t="24815" r="21428" b="20798"/>
                    <a:stretch/>
                  </p:blipFill>
                  <p:spPr bwMode="auto">
                    <a:xfrm>
                      <a:off x="3780000" y="3024000"/>
                      <a:ext cx="3695079" cy="2412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4505271" y="3020403"/>
                      <a:ext cx="1431249" cy="2392600"/>
                    </a:xfrm>
                    <a:custGeom>
                      <a:avLst/>
                      <a:gdLst>
                        <a:gd name="connsiteX0" fmla="*/ 1838848 w 1838848"/>
                        <a:gd name="connsiteY0" fmla="*/ 0 h 4350936"/>
                        <a:gd name="connsiteX1" fmla="*/ 0 w 1838848"/>
                        <a:gd name="connsiteY1" fmla="*/ 4350936 h 4350936"/>
                        <a:gd name="connsiteX2" fmla="*/ 20096 w 1838848"/>
                        <a:gd name="connsiteY2" fmla="*/ 30145 h 4350936"/>
                        <a:gd name="connsiteX3" fmla="*/ 1838848 w 1838848"/>
                        <a:gd name="connsiteY3" fmla="*/ 0 h 4350936"/>
                        <a:gd name="connsiteX0" fmla="*/ 1361770 w 1361770"/>
                        <a:gd name="connsiteY0" fmla="*/ 1092977 h 4320791"/>
                        <a:gd name="connsiteX1" fmla="*/ 0 w 1361770"/>
                        <a:gd name="connsiteY1" fmla="*/ 4320791 h 4320791"/>
                        <a:gd name="connsiteX2" fmla="*/ 20096 w 1361770"/>
                        <a:gd name="connsiteY2" fmla="*/ 0 h 4320791"/>
                        <a:gd name="connsiteX3" fmla="*/ 1361770 w 1361770"/>
                        <a:gd name="connsiteY3" fmla="*/ 1092977 h 4320791"/>
                        <a:gd name="connsiteX0" fmla="*/ 1431513 w 1431513"/>
                        <a:gd name="connsiteY0" fmla="*/ 19551 h 3247365"/>
                        <a:gd name="connsiteX1" fmla="*/ 69743 w 1431513"/>
                        <a:gd name="connsiteY1" fmla="*/ 3247365 h 3247365"/>
                        <a:gd name="connsiteX2" fmla="*/ 386 w 1431513"/>
                        <a:gd name="connsiteY2" fmla="*/ 0 h 3247365"/>
                        <a:gd name="connsiteX3" fmla="*/ 1431513 w 1431513"/>
                        <a:gd name="connsiteY3" fmla="*/ 19551 h 3247365"/>
                        <a:gd name="connsiteX0" fmla="*/ 1431254 w 1431254"/>
                        <a:gd name="connsiteY0" fmla="*/ 19551 h 2710652"/>
                        <a:gd name="connsiteX1" fmla="*/ 248388 w 1431254"/>
                        <a:gd name="connsiteY1" fmla="*/ 2710652 h 2710652"/>
                        <a:gd name="connsiteX2" fmla="*/ 127 w 1431254"/>
                        <a:gd name="connsiteY2" fmla="*/ 0 h 2710652"/>
                        <a:gd name="connsiteX3" fmla="*/ 1431254 w 1431254"/>
                        <a:gd name="connsiteY3" fmla="*/ 19551 h 2710652"/>
                        <a:gd name="connsiteX0" fmla="*/ 1431249 w 1431249"/>
                        <a:gd name="connsiteY0" fmla="*/ 19551 h 2392600"/>
                        <a:gd name="connsiteX1" fmla="*/ 258322 w 1431249"/>
                        <a:gd name="connsiteY1" fmla="*/ 2392600 h 2392600"/>
                        <a:gd name="connsiteX2" fmla="*/ 122 w 1431249"/>
                        <a:gd name="connsiteY2" fmla="*/ 0 h 2392600"/>
                        <a:gd name="connsiteX3" fmla="*/ 1431249 w 1431249"/>
                        <a:gd name="connsiteY3" fmla="*/ 19551 h 2392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31249" h="2392600">
                          <a:moveTo>
                            <a:pt x="1431249" y="19551"/>
                          </a:moveTo>
                          <a:lnTo>
                            <a:pt x="258322" y="2392600"/>
                          </a:lnTo>
                          <a:cubicBezTo>
                            <a:pt x="265021" y="952336"/>
                            <a:pt x="-6577" y="1440264"/>
                            <a:pt x="122" y="0"/>
                          </a:cubicBezTo>
                          <a:lnTo>
                            <a:pt x="1431249" y="195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755577" y="3002165"/>
                    <a:ext cx="5087511" cy="2469835"/>
                    <a:chOff x="755577" y="3476841"/>
                    <a:chExt cx="5087511" cy="2469835"/>
                  </a:xfrm>
                </p:grpSpPr>
                <p:grpSp>
                  <p:nvGrpSpPr>
                    <p:cNvPr id="13" name="Group 12"/>
                    <p:cNvGrpSpPr/>
                    <p:nvPr/>
                  </p:nvGrpSpPr>
                  <p:grpSpPr>
                    <a:xfrm>
                      <a:off x="2555776" y="3476841"/>
                      <a:ext cx="3287312" cy="2460065"/>
                      <a:chOff x="4536000" y="1252331"/>
                      <a:chExt cx="3287312" cy="2460065"/>
                    </a:xfrm>
                  </p:grpSpPr>
                  <p:grpSp>
                    <p:nvGrpSpPr>
                      <p:cNvPr id="15" name="Group 14"/>
                      <p:cNvGrpSpPr/>
                      <p:nvPr/>
                    </p:nvGrpSpPr>
                    <p:grpSpPr>
                      <a:xfrm>
                        <a:off x="5833457" y="1252331"/>
                        <a:ext cx="1989855" cy="2454490"/>
                        <a:chOff x="6758609" y="1262270"/>
                        <a:chExt cx="1989855" cy="2454490"/>
                      </a:xfrm>
                    </p:grpSpPr>
                    <p:pic>
                      <p:nvPicPr>
                        <p:cNvPr id="17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0890" t="-1" r="11645" b="1234"/>
                        <a:stretch/>
                      </p:blipFill>
                      <p:spPr bwMode="auto">
                        <a:xfrm>
                          <a:off x="6768464" y="1268760"/>
                          <a:ext cx="1980000" cy="244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  <p:sp>
                      <p:nvSpPr>
                        <p:cNvPr id="18" name="Freeform 17"/>
                        <p:cNvSpPr/>
                        <p:nvPr/>
                      </p:nvSpPr>
                      <p:spPr>
                        <a:xfrm>
                          <a:off x="6758609" y="1262270"/>
                          <a:ext cx="983974" cy="2097156"/>
                        </a:xfrm>
                        <a:custGeom>
                          <a:avLst/>
                          <a:gdLst>
                            <a:gd name="connsiteX0" fmla="*/ 924339 w 983974"/>
                            <a:gd name="connsiteY0" fmla="*/ 9939 h 2097156"/>
                            <a:gd name="connsiteX1" fmla="*/ 0 w 983974"/>
                            <a:gd name="connsiteY1" fmla="*/ 2097156 h 2097156"/>
                            <a:gd name="connsiteX2" fmla="*/ 19878 w 983974"/>
                            <a:gd name="connsiteY2" fmla="*/ 9939 h 2097156"/>
                            <a:gd name="connsiteX3" fmla="*/ 983974 w 983974"/>
                            <a:gd name="connsiteY3" fmla="*/ 0 h 2097156"/>
                            <a:gd name="connsiteX4" fmla="*/ 924339 w 983974"/>
                            <a:gd name="connsiteY4" fmla="*/ 9939 h 20971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83974" h="2097156">
                              <a:moveTo>
                                <a:pt x="924339" y="9939"/>
                              </a:moveTo>
                              <a:lnTo>
                                <a:pt x="0" y="2097156"/>
                              </a:lnTo>
                              <a:lnTo>
                                <a:pt x="19878" y="9939"/>
                              </a:lnTo>
                              <a:lnTo>
                                <a:pt x="983974" y="0"/>
                              </a:lnTo>
                              <a:lnTo>
                                <a:pt x="924339" y="99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4B2F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pic>
                    <p:nvPicPr>
                      <p:cNvPr id="16" name="Picture 2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890" t="-1" r="11645" b="1234"/>
                      <a:stretch/>
                    </p:blipFill>
                    <p:spPr bwMode="auto">
                      <a:xfrm>
                        <a:off x="4536000" y="1264396"/>
                        <a:ext cx="1980000" cy="24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pic>
                  <p:nvPicPr>
                    <p:cNvPr id="14" name="Picture 1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6884" b="3738"/>
                    <a:stretch/>
                  </p:blipFill>
                  <p:spPr bwMode="auto">
                    <a:xfrm>
                      <a:off x="755577" y="3498676"/>
                      <a:ext cx="2314575" cy="2448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pic>
              <p:nvPicPr>
                <p:cNvPr id="10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4558" y="3977088"/>
                  <a:ext cx="245429" cy="1108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8" name="Freeform 7"/>
              <p:cNvSpPr/>
              <p:nvPr/>
            </p:nvSpPr>
            <p:spPr>
              <a:xfrm>
                <a:off x="2665668" y="766763"/>
                <a:ext cx="280987" cy="528637"/>
              </a:xfrm>
              <a:custGeom>
                <a:avLst/>
                <a:gdLst>
                  <a:gd name="connsiteX0" fmla="*/ 280987 w 280987"/>
                  <a:gd name="connsiteY0" fmla="*/ 0 h 528637"/>
                  <a:gd name="connsiteX1" fmla="*/ 0 w 280987"/>
                  <a:gd name="connsiteY1" fmla="*/ 528637 h 528637"/>
                  <a:gd name="connsiteX2" fmla="*/ 280987 w 280987"/>
                  <a:gd name="connsiteY2" fmla="*/ 528637 h 528637"/>
                  <a:gd name="connsiteX3" fmla="*/ 280987 w 280987"/>
                  <a:gd name="connsiteY3" fmla="*/ 0 h 52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" h="528637">
                    <a:moveTo>
                      <a:pt x="280987" y="0"/>
                    </a:moveTo>
                    <a:lnTo>
                      <a:pt x="0" y="528637"/>
                    </a:lnTo>
                    <a:lnTo>
                      <a:pt x="280987" y="528637"/>
                    </a:lnTo>
                    <a:cubicBezTo>
                      <a:pt x="279400" y="357187"/>
                      <a:pt x="277812" y="185737"/>
                      <a:pt x="28098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923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</a:t>
            </a:fld>
            <a:endParaRPr lang="en-C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96"/>
          <a:stretch/>
        </p:blipFill>
        <p:spPr bwMode="auto">
          <a:xfrm>
            <a:off x="816271" y="117336"/>
            <a:ext cx="7500145" cy="63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80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B820D3-7F83-47F0-B20A-704B443DEE71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24"/>
            <a:ext cx="7704856" cy="590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-1029815" y="2282255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Log precipitación </a:t>
            </a:r>
            <a:r>
              <a:rPr lang="es-ES" sz="2400" b="1" dirty="0"/>
              <a:t>media anual</a:t>
            </a:r>
            <a:endParaRPr lang="en-CA" sz="2400" b="1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6739149" y="2629334"/>
            <a:ext cx="2836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PMA (mm)</a:t>
            </a:r>
            <a:endParaRPr lang="en-CA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67744" y="5373216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Temperatura media anual (°C)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245815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5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115616" y="1652607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Impactos </a:t>
            </a:r>
            <a:r>
              <a:rPr lang="es-ES" dirty="0"/>
              <a:t>del clima cambio</a:t>
            </a:r>
            <a:endParaRPr lang="en-US" dirty="0" smtClean="0"/>
          </a:p>
          <a:p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Migración asistida como estrategia de adaptación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Riesgos </a:t>
            </a:r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del migración </a:t>
            </a:r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asistada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Un 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nuevo sistema de transferencia de semillas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206624" y="313265"/>
            <a:ext cx="1854967" cy="1110964"/>
            <a:chOff x="3401734" y="199414"/>
            <a:chExt cx="5696573" cy="304373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734" y="199414"/>
              <a:ext cx="5696573" cy="3043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3670020" y="379916"/>
              <a:ext cx="2695135" cy="986661"/>
              <a:chOff x="251520" y="332656"/>
              <a:chExt cx="2695135" cy="98666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251520" y="332656"/>
                <a:ext cx="2684339" cy="986661"/>
                <a:chOff x="707224" y="3717032"/>
                <a:chExt cx="2684339" cy="986661"/>
              </a:xfrm>
            </p:grpSpPr>
            <p:grpSp>
              <p:nvGrpSpPr>
                <p:cNvPr id="9" name="Group 8"/>
                <p:cNvGrpSpPr>
                  <a:grpSpLocks noChangeAspect="1"/>
                </p:cNvGrpSpPr>
                <p:nvPr/>
              </p:nvGrpSpPr>
              <p:grpSpPr>
                <a:xfrm>
                  <a:off x="707224" y="3717032"/>
                  <a:ext cx="2684339" cy="986661"/>
                  <a:chOff x="755577" y="3002165"/>
                  <a:chExt cx="6719502" cy="2469835"/>
                </a:xfrm>
              </p:grpSpPr>
              <p:grpSp>
                <p:nvGrpSpPr>
                  <p:cNvPr id="11" name="Group 10"/>
                  <p:cNvGrpSpPr/>
                  <p:nvPr/>
                </p:nvGrpSpPr>
                <p:grpSpPr>
                  <a:xfrm>
                    <a:off x="3780000" y="3020403"/>
                    <a:ext cx="3695079" cy="2415597"/>
                    <a:chOff x="3780000" y="3020403"/>
                    <a:chExt cx="3695079" cy="2415597"/>
                  </a:xfrm>
                </p:grpSpPr>
                <p:pic>
                  <p:nvPicPr>
                    <p:cNvPr id="19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21428" t="24815" r="21428" b="20798"/>
                    <a:stretch/>
                  </p:blipFill>
                  <p:spPr bwMode="auto">
                    <a:xfrm>
                      <a:off x="3780000" y="3024000"/>
                      <a:ext cx="3695079" cy="2412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4505271" y="3020403"/>
                      <a:ext cx="1431249" cy="2392600"/>
                    </a:xfrm>
                    <a:custGeom>
                      <a:avLst/>
                      <a:gdLst>
                        <a:gd name="connsiteX0" fmla="*/ 1838848 w 1838848"/>
                        <a:gd name="connsiteY0" fmla="*/ 0 h 4350936"/>
                        <a:gd name="connsiteX1" fmla="*/ 0 w 1838848"/>
                        <a:gd name="connsiteY1" fmla="*/ 4350936 h 4350936"/>
                        <a:gd name="connsiteX2" fmla="*/ 20096 w 1838848"/>
                        <a:gd name="connsiteY2" fmla="*/ 30145 h 4350936"/>
                        <a:gd name="connsiteX3" fmla="*/ 1838848 w 1838848"/>
                        <a:gd name="connsiteY3" fmla="*/ 0 h 4350936"/>
                        <a:gd name="connsiteX0" fmla="*/ 1361770 w 1361770"/>
                        <a:gd name="connsiteY0" fmla="*/ 1092977 h 4320791"/>
                        <a:gd name="connsiteX1" fmla="*/ 0 w 1361770"/>
                        <a:gd name="connsiteY1" fmla="*/ 4320791 h 4320791"/>
                        <a:gd name="connsiteX2" fmla="*/ 20096 w 1361770"/>
                        <a:gd name="connsiteY2" fmla="*/ 0 h 4320791"/>
                        <a:gd name="connsiteX3" fmla="*/ 1361770 w 1361770"/>
                        <a:gd name="connsiteY3" fmla="*/ 1092977 h 4320791"/>
                        <a:gd name="connsiteX0" fmla="*/ 1431513 w 1431513"/>
                        <a:gd name="connsiteY0" fmla="*/ 19551 h 3247365"/>
                        <a:gd name="connsiteX1" fmla="*/ 69743 w 1431513"/>
                        <a:gd name="connsiteY1" fmla="*/ 3247365 h 3247365"/>
                        <a:gd name="connsiteX2" fmla="*/ 386 w 1431513"/>
                        <a:gd name="connsiteY2" fmla="*/ 0 h 3247365"/>
                        <a:gd name="connsiteX3" fmla="*/ 1431513 w 1431513"/>
                        <a:gd name="connsiteY3" fmla="*/ 19551 h 3247365"/>
                        <a:gd name="connsiteX0" fmla="*/ 1431254 w 1431254"/>
                        <a:gd name="connsiteY0" fmla="*/ 19551 h 2710652"/>
                        <a:gd name="connsiteX1" fmla="*/ 248388 w 1431254"/>
                        <a:gd name="connsiteY1" fmla="*/ 2710652 h 2710652"/>
                        <a:gd name="connsiteX2" fmla="*/ 127 w 1431254"/>
                        <a:gd name="connsiteY2" fmla="*/ 0 h 2710652"/>
                        <a:gd name="connsiteX3" fmla="*/ 1431254 w 1431254"/>
                        <a:gd name="connsiteY3" fmla="*/ 19551 h 2710652"/>
                        <a:gd name="connsiteX0" fmla="*/ 1431249 w 1431249"/>
                        <a:gd name="connsiteY0" fmla="*/ 19551 h 2392600"/>
                        <a:gd name="connsiteX1" fmla="*/ 258322 w 1431249"/>
                        <a:gd name="connsiteY1" fmla="*/ 2392600 h 2392600"/>
                        <a:gd name="connsiteX2" fmla="*/ 122 w 1431249"/>
                        <a:gd name="connsiteY2" fmla="*/ 0 h 2392600"/>
                        <a:gd name="connsiteX3" fmla="*/ 1431249 w 1431249"/>
                        <a:gd name="connsiteY3" fmla="*/ 19551 h 2392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31249" h="2392600">
                          <a:moveTo>
                            <a:pt x="1431249" y="19551"/>
                          </a:moveTo>
                          <a:lnTo>
                            <a:pt x="258322" y="2392600"/>
                          </a:lnTo>
                          <a:cubicBezTo>
                            <a:pt x="265021" y="952336"/>
                            <a:pt x="-6577" y="1440264"/>
                            <a:pt x="122" y="0"/>
                          </a:cubicBezTo>
                          <a:lnTo>
                            <a:pt x="1431249" y="195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755577" y="3002165"/>
                    <a:ext cx="5087511" cy="2469835"/>
                    <a:chOff x="755577" y="3476841"/>
                    <a:chExt cx="5087511" cy="2469835"/>
                  </a:xfrm>
                </p:grpSpPr>
                <p:grpSp>
                  <p:nvGrpSpPr>
                    <p:cNvPr id="13" name="Group 12"/>
                    <p:cNvGrpSpPr/>
                    <p:nvPr/>
                  </p:nvGrpSpPr>
                  <p:grpSpPr>
                    <a:xfrm>
                      <a:off x="2555776" y="3476841"/>
                      <a:ext cx="3287312" cy="2460065"/>
                      <a:chOff x="4536000" y="1252331"/>
                      <a:chExt cx="3287312" cy="2460065"/>
                    </a:xfrm>
                  </p:grpSpPr>
                  <p:grpSp>
                    <p:nvGrpSpPr>
                      <p:cNvPr id="15" name="Group 14"/>
                      <p:cNvGrpSpPr/>
                      <p:nvPr/>
                    </p:nvGrpSpPr>
                    <p:grpSpPr>
                      <a:xfrm>
                        <a:off x="5833457" y="1252331"/>
                        <a:ext cx="1989855" cy="2454490"/>
                        <a:chOff x="6758609" y="1262270"/>
                        <a:chExt cx="1989855" cy="2454490"/>
                      </a:xfrm>
                    </p:grpSpPr>
                    <p:pic>
                      <p:nvPicPr>
                        <p:cNvPr id="17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0890" t="-1" r="11645" b="1234"/>
                        <a:stretch/>
                      </p:blipFill>
                      <p:spPr bwMode="auto">
                        <a:xfrm>
                          <a:off x="6768464" y="1268760"/>
                          <a:ext cx="1980000" cy="244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  <p:sp>
                      <p:nvSpPr>
                        <p:cNvPr id="18" name="Freeform 17"/>
                        <p:cNvSpPr/>
                        <p:nvPr/>
                      </p:nvSpPr>
                      <p:spPr>
                        <a:xfrm>
                          <a:off x="6758609" y="1262270"/>
                          <a:ext cx="983974" cy="2097156"/>
                        </a:xfrm>
                        <a:custGeom>
                          <a:avLst/>
                          <a:gdLst>
                            <a:gd name="connsiteX0" fmla="*/ 924339 w 983974"/>
                            <a:gd name="connsiteY0" fmla="*/ 9939 h 2097156"/>
                            <a:gd name="connsiteX1" fmla="*/ 0 w 983974"/>
                            <a:gd name="connsiteY1" fmla="*/ 2097156 h 2097156"/>
                            <a:gd name="connsiteX2" fmla="*/ 19878 w 983974"/>
                            <a:gd name="connsiteY2" fmla="*/ 9939 h 2097156"/>
                            <a:gd name="connsiteX3" fmla="*/ 983974 w 983974"/>
                            <a:gd name="connsiteY3" fmla="*/ 0 h 2097156"/>
                            <a:gd name="connsiteX4" fmla="*/ 924339 w 983974"/>
                            <a:gd name="connsiteY4" fmla="*/ 9939 h 20971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83974" h="2097156">
                              <a:moveTo>
                                <a:pt x="924339" y="9939"/>
                              </a:moveTo>
                              <a:lnTo>
                                <a:pt x="0" y="2097156"/>
                              </a:lnTo>
                              <a:lnTo>
                                <a:pt x="19878" y="9939"/>
                              </a:lnTo>
                              <a:lnTo>
                                <a:pt x="983974" y="0"/>
                              </a:lnTo>
                              <a:lnTo>
                                <a:pt x="924339" y="99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4B2F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pic>
                    <p:nvPicPr>
                      <p:cNvPr id="16" name="Picture 2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890" t="-1" r="11645" b="1234"/>
                      <a:stretch/>
                    </p:blipFill>
                    <p:spPr bwMode="auto">
                      <a:xfrm>
                        <a:off x="4536000" y="1264396"/>
                        <a:ext cx="1980000" cy="24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pic>
                  <p:nvPicPr>
                    <p:cNvPr id="14" name="Picture 1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6884" b="3738"/>
                    <a:stretch/>
                  </p:blipFill>
                  <p:spPr bwMode="auto">
                    <a:xfrm>
                      <a:off x="755577" y="3498676"/>
                      <a:ext cx="2314575" cy="2448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pic>
              <p:nvPicPr>
                <p:cNvPr id="10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4558" y="3977088"/>
                  <a:ext cx="245429" cy="1108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8" name="Freeform 7"/>
              <p:cNvSpPr/>
              <p:nvPr/>
            </p:nvSpPr>
            <p:spPr>
              <a:xfrm>
                <a:off x="2665668" y="766763"/>
                <a:ext cx="280987" cy="528637"/>
              </a:xfrm>
              <a:custGeom>
                <a:avLst/>
                <a:gdLst>
                  <a:gd name="connsiteX0" fmla="*/ 280987 w 280987"/>
                  <a:gd name="connsiteY0" fmla="*/ 0 h 528637"/>
                  <a:gd name="connsiteX1" fmla="*/ 0 w 280987"/>
                  <a:gd name="connsiteY1" fmla="*/ 528637 h 528637"/>
                  <a:gd name="connsiteX2" fmla="*/ 280987 w 280987"/>
                  <a:gd name="connsiteY2" fmla="*/ 528637 h 528637"/>
                  <a:gd name="connsiteX3" fmla="*/ 280987 w 280987"/>
                  <a:gd name="connsiteY3" fmla="*/ 0 h 52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" h="528637">
                    <a:moveTo>
                      <a:pt x="280987" y="0"/>
                    </a:moveTo>
                    <a:lnTo>
                      <a:pt x="0" y="528637"/>
                    </a:lnTo>
                    <a:lnTo>
                      <a:pt x="280987" y="528637"/>
                    </a:lnTo>
                    <a:cubicBezTo>
                      <a:pt x="279400" y="357187"/>
                      <a:pt x="277812" y="185737"/>
                      <a:pt x="28098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252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apTree logo larg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043" y="6513194"/>
            <a:ext cx="1532923" cy="344806"/>
          </a:xfrm>
          <a:prstGeom prst="rect">
            <a:avLst/>
          </a:prstGeom>
        </p:spPr>
      </p:pic>
      <p:sp>
        <p:nvSpPr>
          <p:cNvPr id="16" name="Title 6"/>
          <p:cNvSpPr txBox="1">
            <a:spLocks/>
          </p:cNvSpPr>
          <p:nvPr/>
        </p:nvSpPr>
        <p:spPr>
          <a:xfrm>
            <a:off x="1589840" y="328668"/>
            <a:ext cx="5952203" cy="796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006633"/>
                </a:solidFill>
                <a:latin typeface="Arial"/>
                <a:cs typeface="Arial"/>
              </a:rPr>
              <a:t>Observed climate trends &amp; impacts</a:t>
            </a:r>
          </a:p>
        </p:txBody>
      </p:sp>
      <p:pic>
        <p:nvPicPr>
          <p:cNvPr id="1027" name="Picture 3" descr="C:\Users\ahamann\Documents\3. Funding\6. Genome Canada\2011-01-26 Toronto Meeting\map-anomal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7505">
            <a:off x="1727713" y="1257311"/>
            <a:ext cx="2853954" cy="21538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803418" y="896698"/>
            <a:ext cx="3297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25-year trend in precipitation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C:\Users\ahamann\Documents\3. Funding\6. Genome Canada\2011-01-26 Toronto Meeting\map-anomaly-legen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954" y="3479372"/>
            <a:ext cx="2955472" cy="415231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589840" y="6108970"/>
            <a:ext cx="2160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Woods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2006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20" name="Picture 12" descr="Untitled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2666" y="4473102"/>
            <a:ext cx="2223845" cy="1635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2" name="Straight Arrow Connector 21"/>
          <p:cNvCxnSpPr/>
          <p:nvPr/>
        </p:nvCxnSpPr>
        <p:spPr>
          <a:xfrm rot="5400000" flipH="1" flipV="1">
            <a:off x="1233660" y="2929782"/>
            <a:ext cx="1929586" cy="5252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68882" y="6510536"/>
            <a:ext cx="2018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900" dirty="0" smtClean="0"/>
              <a:t>Image: Sally Aitken/Andreas Hamann</a:t>
            </a:r>
            <a:endParaRPr lang="en-CA" sz="900" dirty="0"/>
          </a:p>
        </p:txBody>
      </p:sp>
      <p:pic>
        <p:nvPicPr>
          <p:cNvPr id="26" name="Picture 2" descr="http://www.nro.gov.bc.ca/nrs/sdlc/images/logo_bcgov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5" y="6530733"/>
            <a:ext cx="574453" cy="2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403648" y="960983"/>
            <a:ext cx="32976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Tendencia de 25 años en la precipitación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5616" y="4157219"/>
            <a:ext cx="2698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  </a:t>
            </a:r>
            <a:r>
              <a:rPr lang="en-US" sz="1400" dirty="0" err="1">
                <a:solidFill>
                  <a:prstClr val="black"/>
                </a:solidFill>
                <a:latin typeface="Arial"/>
                <a:cs typeface="Arial"/>
              </a:rPr>
              <a:t>Dothistroma</a:t>
            </a: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s-ES" sz="1400" dirty="0" smtClean="0">
                <a:solidFill>
                  <a:prstClr val="black"/>
                </a:solidFill>
                <a:latin typeface="Arial"/>
                <a:cs typeface="Arial"/>
              </a:rPr>
              <a:t>patógeno aguja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61099" y="432776"/>
            <a:ext cx="45365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/>
              <a:t>Tendencias observadas e impactos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19574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apTree logo larg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043" y="6513194"/>
            <a:ext cx="1532923" cy="344806"/>
          </a:xfrm>
          <a:prstGeom prst="rect">
            <a:avLst/>
          </a:prstGeom>
        </p:spPr>
      </p:pic>
      <p:sp>
        <p:nvSpPr>
          <p:cNvPr id="16" name="Title 6"/>
          <p:cNvSpPr txBox="1">
            <a:spLocks/>
          </p:cNvSpPr>
          <p:nvPr/>
        </p:nvSpPr>
        <p:spPr>
          <a:xfrm>
            <a:off x="1589840" y="328668"/>
            <a:ext cx="5952203" cy="796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006633"/>
                </a:solidFill>
                <a:latin typeface="Arial"/>
                <a:cs typeface="Arial"/>
              </a:rPr>
              <a:t>Observed climate trends &amp; impacts</a:t>
            </a:r>
          </a:p>
        </p:txBody>
      </p:sp>
      <p:pic>
        <p:nvPicPr>
          <p:cNvPr id="1027" name="Picture 3" descr="C:\Users\ahamann\Documents\3. Funding\6. Genome Canada\2011-01-26 Toronto Meeting\map-anomal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7505">
            <a:off x="1727713" y="1257311"/>
            <a:ext cx="2853954" cy="21538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803418" y="896698"/>
            <a:ext cx="3297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25-year trend in precipitation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C:\Users\ahamann\Documents\3. Funding\6. Genome Canada\2011-01-26 Toronto Meeting\map-anomaly-legen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954" y="3479372"/>
            <a:ext cx="2955472" cy="415231"/>
          </a:xfrm>
          <a:prstGeom prst="rect">
            <a:avLst/>
          </a:prstGeom>
          <a:noFill/>
        </p:spPr>
      </p:pic>
      <p:pic>
        <p:nvPicPr>
          <p:cNvPr id="12" name="Picture 6" descr="Untitled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9123" y="4464996"/>
            <a:ext cx="2296128" cy="164397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977020" y="4153501"/>
            <a:ext cx="2160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Picea </a:t>
            </a:r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y álamo </a:t>
            </a:r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temblón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44918" y="6108970"/>
            <a:ext cx="2160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Hogg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 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2008</a:t>
            </a:r>
          </a:p>
          <a:p>
            <a:r>
              <a:rPr lang="en-US" sz="1400" dirty="0" err="1" smtClean="0">
                <a:solidFill>
                  <a:prstClr val="black"/>
                </a:solidFill>
                <a:latin typeface="Arial"/>
                <a:cs typeface="Arial"/>
              </a:rPr>
              <a:t>Michaelian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 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2010 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9840" y="6108970"/>
            <a:ext cx="2160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Woods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2006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20" name="Picture 12" descr="Untitled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2666" y="4473102"/>
            <a:ext cx="2223845" cy="1635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2" name="Straight Arrow Connector 21"/>
          <p:cNvCxnSpPr/>
          <p:nvPr/>
        </p:nvCxnSpPr>
        <p:spPr>
          <a:xfrm rot="5400000" flipH="1" flipV="1">
            <a:off x="1233660" y="2929782"/>
            <a:ext cx="1929586" cy="5252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V="1">
            <a:off x="3392404" y="2585403"/>
            <a:ext cx="1929588" cy="121404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68882" y="6510536"/>
            <a:ext cx="2018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900" dirty="0" smtClean="0"/>
              <a:t>Image: Sally Aitken/Andreas Hamann</a:t>
            </a:r>
            <a:endParaRPr lang="en-CA" sz="900" dirty="0"/>
          </a:p>
        </p:txBody>
      </p:sp>
      <p:pic>
        <p:nvPicPr>
          <p:cNvPr id="26" name="Picture 2" descr="http://www.nro.gov.bc.ca/nrs/sdlc/images/logo_bcgov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5" y="6530733"/>
            <a:ext cx="574453" cy="2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403648" y="960983"/>
            <a:ext cx="32976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Tendencia de 25 años en la precipitación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5616" y="4157219"/>
            <a:ext cx="2698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  </a:t>
            </a:r>
            <a:r>
              <a:rPr lang="en-US" sz="1400" dirty="0" err="1">
                <a:solidFill>
                  <a:prstClr val="black"/>
                </a:solidFill>
                <a:latin typeface="Arial"/>
                <a:cs typeface="Arial"/>
              </a:rPr>
              <a:t>Dothistroma</a:t>
            </a: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s-ES" sz="1400" dirty="0" smtClean="0">
                <a:solidFill>
                  <a:prstClr val="black"/>
                </a:solidFill>
                <a:latin typeface="Arial"/>
                <a:cs typeface="Arial"/>
              </a:rPr>
              <a:t>patógeno aguja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61099" y="432776"/>
            <a:ext cx="45365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/>
              <a:t>Tendencias observadas e impactos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92315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apTree logo larg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043" y="6513194"/>
            <a:ext cx="1532923" cy="344806"/>
          </a:xfrm>
          <a:prstGeom prst="rect">
            <a:avLst/>
          </a:prstGeom>
        </p:spPr>
      </p:pic>
      <p:sp>
        <p:nvSpPr>
          <p:cNvPr id="16" name="Title 6"/>
          <p:cNvSpPr txBox="1">
            <a:spLocks/>
          </p:cNvSpPr>
          <p:nvPr/>
        </p:nvSpPr>
        <p:spPr>
          <a:xfrm>
            <a:off x="1589840" y="328668"/>
            <a:ext cx="5952203" cy="7960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dirty="0" smtClean="0">
                <a:solidFill>
                  <a:srgbClr val="006633"/>
                </a:solidFill>
                <a:latin typeface="Arial"/>
                <a:cs typeface="Arial"/>
              </a:rPr>
              <a:t>Observed climate trends &amp; impacts</a:t>
            </a:r>
          </a:p>
        </p:txBody>
      </p:sp>
      <p:pic>
        <p:nvPicPr>
          <p:cNvPr id="1027" name="Picture 3" descr="C:\Users\ahamann\Documents\3. Funding\6. Genome Canada\2011-01-26 Toronto Meeting\map-anomaly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7505">
            <a:off x="1727713" y="1257311"/>
            <a:ext cx="2853954" cy="215383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803418" y="896698"/>
            <a:ext cx="3297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25-year trend in precipitation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11175" y="867514"/>
            <a:ext cx="3475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25-year trend in winter temperature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1026" name="Picture 2" descr="C:\Users\ahamann\Documents\3. Funding\6. Genome Canada\2011-01-26 Toronto Meeting\map-anomaly-legen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954" y="3479372"/>
            <a:ext cx="2955472" cy="415231"/>
          </a:xfrm>
          <a:prstGeom prst="rect">
            <a:avLst/>
          </a:prstGeom>
          <a:noFill/>
        </p:spPr>
      </p:pic>
      <p:pic>
        <p:nvPicPr>
          <p:cNvPr id="3" name="Picture 3" descr="C:\Users\ahamann\Documents\3. Funding\6. Genome Canada\2011-01-26 Toronto Meeting\mcmt-ma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2750">
            <a:off x="5192348" y="1246944"/>
            <a:ext cx="2930071" cy="2168940"/>
          </a:xfrm>
          <a:prstGeom prst="rect">
            <a:avLst/>
          </a:prstGeom>
          <a:noFill/>
        </p:spPr>
      </p:pic>
      <p:pic>
        <p:nvPicPr>
          <p:cNvPr id="1029" name="Picture 5" descr="C:\Users\ahamann\Documents\3. Funding\6. Genome Canada\2011-01-26 Toronto Meeting\mcmt-anomaly-legen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5859" y="3457202"/>
            <a:ext cx="2335634" cy="425809"/>
          </a:xfrm>
          <a:prstGeom prst="rect">
            <a:avLst/>
          </a:prstGeom>
          <a:noFill/>
        </p:spPr>
      </p:pic>
      <p:pic>
        <p:nvPicPr>
          <p:cNvPr id="12" name="Picture 6" descr="Untitled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9123" y="4464996"/>
            <a:ext cx="2296128" cy="164397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977020" y="4153501"/>
            <a:ext cx="2160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Picea </a:t>
            </a:r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y álamo </a:t>
            </a:r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temblón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00192" y="4157219"/>
            <a:ext cx="2774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Escarabajo </a:t>
            </a:r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del pino de </a:t>
            </a:r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montaña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44918" y="6108970"/>
            <a:ext cx="2160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Hogg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 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2008</a:t>
            </a:r>
          </a:p>
          <a:p>
            <a:r>
              <a:rPr lang="en-US" sz="1400" dirty="0" err="1" smtClean="0">
                <a:solidFill>
                  <a:prstClr val="black"/>
                </a:solidFill>
                <a:latin typeface="Arial"/>
                <a:cs typeface="Arial"/>
              </a:rPr>
              <a:t>Michaelian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 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2010 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26468" y="6108970"/>
            <a:ext cx="2160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  Allen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2010 </a:t>
            </a:r>
          </a:p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  photo: </a:t>
            </a:r>
            <a:r>
              <a:rPr lang="en-US" sz="1400" dirty="0" err="1" smtClean="0">
                <a:solidFill>
                  <a:prstClr val="black"/>
                </a:solidFill>
                <a:latin typeface="Arial"/>
                <a:cs typeface="Arial"/>
              </a:rPr>
              <a:t>McLauchlan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9840" y="6108970"/>
            <a:ext cx="2160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Woods </a:t>
            </a:r>
            <a:r>
              <a:rPr lang="en-US" sz="1400" i="1" dirty="0" smtClean="0">
                <a:solidFill>
                  <a:prstClr val="black"/>
                </a:solidFill>
                <a:latin typeface="Arial"/>
                <a:cs typeface="Arial"/>
              </a:rPr>
              <a:t>et al.</a:t>
            </a:r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2006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20" name="Picture 12" descr="Untitled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2666" y="4473102"/>
            <a:ext cx="2223845" cy="1635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2" name="Straight Arrow Connector 21"/>
          <p:cNvCxnSpPr/>
          <p:nvPr/>
        </p:nvCxnSpPr>
        <p:spPr>
          <a:xfrm rot="5400000" flipH="1" flipV="1">
            <a:off x="1233660" y="2929782"/>
            <a:ext cx="1929586" cy="5252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V="1">
            <a:off x="3392404" y="2585403"/>
            <a:ext cx="1929588" cy="121404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V="1">
            <a:off x="6374728" y="3109740"/>
            <a:ext cx="1530753" cy="5642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68882" y="6510536"/>
            <a:ext cx="2018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900" dirty="0" smtClean="0"/>
              <a:t>Image: Sally Aitken/Andreas Hamann</a:t>
            </a:r>
            <a:endParaRPr lang="en-CA" sz="900" dirty="0"/>
          </a:p>
        </p:txBody>
      </p:sp>
      <p:pic>
        <p:nvPicPr>
          <p:cNvPr id="26" name="Picture 2" descr="http://www.nro.gov.bc.ca/nrs/sdlc/images/logo_bcgov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5" y="6530733"/>
            <a:ext cx="574453" cy="2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848" y="4473102"/>
            <a:ext cx="2479632" cy="1635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403648" y="960983"/>
            <a:ext cx="32976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Tendencia de 25 años en la precipitación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74723" y="908720"/>
            <a:ext cx="358570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/>
              <a:t>Tendencia de 25 años en la </a:t>
            </a:r>
            <a:r>
              <a:rPr lang="es-ES" sz="1400" dirty="0" err="1" smtClean="0"/>
              <a:t>temp</a:t>
            </a:r>
            <a:r>
              <a:rPr lang="es-ES" sz="1400" dirty="0" smtClean="0"/>
              <a:t> invernales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5616" y="4157219"/>
            <a:ext cx="2698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Arial"/>
                <a:cs typeface="Arial"/>
              </a:rPr>
              <a:t>    </a:t>
            </a:r>
            <a:r>
              <a:rPr lang="en-US" sz="1400" dirty="0" err="1">
                <a:solidFill>
                  <a:prstClr val="black"/>
                </a:solidFill>
                <a:latin typeface="Arial"/>
                <a:cs typeface="Arial"/>
              </a:rPr>
              <a:t>Dothistroma</a:t>
            </a: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s-ES" sz="1400" dirty="0" smtClean="0">
                <a:solidFill>
                  <a:prstClr val="black"/>
                </a:solidFill>
                <a:latin typeface="Arial"/>
                <a:cs typeface="Arial"/>
              </a:rPr>
              <a:t>patógeno aguja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61099" y="432776"/>
            <a:ext cx="45365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/>
              <a:t>Tendencias observadas e impactos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8594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3074224" y="3822484"/>
            <a:ext cx="3145750" cy="2846876"/>
            <a:chOff x="463819" y="1031470"/>
            <a:chExt cx="3495278" cy="3163196"/>
          </a:xfrm>
        </p:grpSpPr>
        <p:grpSp>
          <p:nvGrpSpPr>
            <p:cNvPr id="2" name="Group 27"/>
            <p:cNvGrpSpPr/>
            <p:nvPr/>
          </p:nvGrpSpPr>
          <p:grpSpPr>
            <a:xfrm>
              <a:off x="463819" y="1268760"/>
              <a:ext cx="3495278" cy="2664296"/>
              <a:chOff x="2051719" y="5013176"/>
              <a:chExt cx="2343150" cy="1571625"/>
            </a:xfrm>
          </p:grpSpPr>
          <p:pic>
            <p:nvPicPr>
              <p:cNvPr id="5" name="Picture 4" descr="http://media.treehugger.com/assets/images/2012/02/yellow-cedars-dying.jpg.492x0_q85_crop-smart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51719" y="5013176"/>
                <a:ext cx="2343150" cy="1571625"/>
              </a:xfrm>
              <a:prstGeom prst="rect">
                <a:avLst/>
              </a:prstGeom>
              <a:noFill/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2098183" y="6498117"/>
                <a:ext cx="532811" cy="6528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" tIns="3600" rIns="3600" bIns="3600" rtlCol="0" anchor="ctr" anchorCtr="0">
                <a:spAutoFit/>
              </a:bodyPr>
              <a:lstStyle/>
              <a:p>
                <a:pPr algn="ctr"/>
                <a:r>
                  <a:rPr lang="en-CA" sz="600" dirty="0" smtClean="0"/>
                  <a:t>Photo: </a:t>
                </a:r>
                <a:r>
                  <a:rPr lang="en-CA" sz="600" dirty="0"/>
                  <a:t>P</a:t>
                </a:r>
                <a:r>
                  <a:rPr lang="en-CA" sz="600" dirty="0" smtClean="0"/>
                  <a:t>. </a:t>
                </a:r>
                <a:r>
                  <a:rPr lang="en-CA" sz="600" dirty="0" err="1" smtClean="0"/>
                  <a:t>Hennon</a:t>
                </a:r>
                <a:endParaRPr lang="en-CA" sz="600" dirty="0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607625" y="1031470"/>
              <a:ext cx="2236183" cy="2132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" tIns="3600" rIns="3600" bIns="3600" rtlCol="0">
              <a:spAutoFit/>
            </a:bodyPr>
            <a:lstStyle/>
            <a:p>
              <a:pPr algn="ctr"/>
              <a:r>
                <a:rPr lang="en-CA" sz="1200" dirty="0" smtClean="0"/>
                <a:t>Yellow-cedar decline - Alaska</a:t>
              </a:r>
              <a:endParaRPr lang="en-CA" sz="1200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63819" y="3933056"/>
              <a:ext cx="112082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1100" dirty="0" err="1" smtClean="0"/>
                <a:t>Beier</a:t>
              </a:r>
              <a:r>
                <a:rPr lang="en-CA" sz="1100" dirty="0" smtClean="0"/>
                <a:t> et al. 2008</a:t>
              </a:r>
              <a:endParaRPr lang="en-CA" sz="1100" dirty="0"/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5" t="25066" r="3055" b="4805"/>
          <a:stretch/>
        </p:blipFill>
        <p:spPr bwMode="auto">
          <a:xfrm>
            <a:off x="2843808" y="692959"/>
            <a:ext cx="3407908" cy="273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51051" y="620688"/>
            <a:ext cx="35434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Temperaturas invernales 1948-2013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3131840" y="3706812"/>
            <a:ext cx="216033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prstClr val="black"/>
                </a:solidFill>
                <a:latin typeface="Arial"/>
                <a:cs typeface="Arial"/>
              </a:rPr>
              <a:t>Yellow</a:t>
            </a:r>
            <a:r>
              <a:rPr lang="es-ES" sz="14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s-ES" sz="1400" dirty="0" err="1" smtClean="0">
                <a:solidFill>
                  <a:prstClr val="black"/>
                </a:solidFill>
                <a:latin typeface="Arial"/>
                <a:cs typeface="Arial"/>
              </a:rPr>
              <a:t>cedar</a:t>
            </a:r>
            <a:r>
              <a:rPr lang="es-ES" sz="1400" dirty="0" smtClean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s-ES" sz="1400" dirty="0">
                <a:solidFill>
                  <a:prstClr val="black"/>
                </a:solidFill>
                <a:latin typeface="Arial"/>
                <a:cs typeface="Arial"/>
              </a:rPr>
              <a:t>temblón</a:t>
            </a: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550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10</a:t>
            </a:fld>
            <a:endParaRPr lang="en-CA"/>
          </a:p>
        </p:txBody>
      </p:sp>
      <p:pic>
        <p:nvPicPr>
          <p:cNvPr id="3" name="Picture 4" descr="http://images.sciencedaily.com/2012/09/120911103411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376" y="4005064"/>
            <a:ext cx="409685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757" y="81947"/>
            <a:ext cx="5462584" cy="42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55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75656" y="2051556"/>
            <a:ext cx="5832648" cy="2662555"/>
            <a:chOff x="2123728" y="2051556"/>
            <a:chExt cx="5832648" cy="2662555"/>
          </a:xfrm>
        </p:grpSpPr>
        <p:cxnSp>
          <p:nvCxnSpPr>
            <p:cNvPr id="4" name="Straight Arrow Connector 3"/>
            <p:cNvCxnSpPr/>
            <p:nvPr/>
          </p:nvCxnSpPr>
          <p:spPr>
            <a:xfrm flipV="1">
              <a:off x="2123728" y="2204864"/>
              <a:ext cx="864096" cy="90474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2142978" y="3429000"/>
              <a:ext cx="844846" cy="86409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059832" y="2051556"/>
              <a:ext cx="25922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↑</a:t>
              </a:r>
              <a:r>
                <a:rPr lang="en-CA" dirty="0"/>
                <a:t> </a:t>
              </a:r>
              <a:r>
                <a:rPr lang="en-CA" dirty="0" err="1"/>
                <a:t>Plagas</a:t>
              </a:r>
              <a:r>
                <a:rPr lang="en-CA" dirty="0"/>
                <a:t> </a:t>
              </a:r>
              <a:r>
                <a:rPr lang="en-CA" dirty="0" err="1"/>
                <a:t>endémicas</a:t>
              </a:r>
              <a:endParaRPr lang="en-CA" dirty="0" smtClean="0"/>
            </a:p>
            <a:p>
              <a:r>
                <a:rPr lang="en-CA" dirty="0" smtClean="0"/>
                <a:t>↑</a:t>
              </a:r>
              <a:r>
                <a:rPr lang="es-ES" dirty="0"/>
                <a:t> </a:t>
              </a:r>
              <a:r>
                <a:rPr lang="es-ES" dirty="0" smtClean="0"/>
                <a:t>Nuevas </a:t>
              </a:r>
              <a:r>
                <a:rPr lang="es-ES" dirty="0"/>
                <a:t>plagas</a:t>
              </a:r>
              <a:endParaRPr lang="en-CA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059832" y="4067780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Estrés de </a:t>
              </a:r>
              <a:r>
                <a:rPr lang="es-ES" dirty="0" smtClean="0"/>
                <a:t>sequia</a:t>
              </a:r>
            </a:p>
            <a:p>
              <a:r>
                <a:rPr lang="es-ES" dirty="0" smtClean="0"/>
                <a:t>Fenología alterada</a:t>
              </a:r>
              <a:endParaRPr lang="en-CA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724128" y="4077072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52120" y="2195572"/>
              <a:ext cx="16561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daño de plagas</a:t>
              </a:r>
              <a:endParaRPr lang="en-CA" dirty="0"/>
            </a:p>
            <a:p>
              <a:endParaRPr lang="en-CA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5220120" y="2380238"/>
              <a:ext cx="432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220120" y="4437112"/>
              <a:ext cx="432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H:\pix\Climate Change\thermometer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55009"/>
            <a:ext cx="1125488" cy="2482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3480863" y="2420888"/>
            <a:ext cx="1307161" cy="1881500"/>
            <a:chOff x="3491880" y="2420888"/>
            <a:chExt cx="1307161" cy="1881500"/>
          </a:xfrm>
        </p:grpSpPr>
        <p:grpSp>
          <p:nvGrpSpPr>
            <p:cNvPr id="6" name="Group 5"/>
            <p:cNvGrpSpPr/>
            <p:nvPr/>
          </p:nvGrpSpPr>
          <p:grpSpPr>
            <a:xfrm>
              <a:off x="3491880" y="2420888"/>
              <a:ext cx="1260164" cy="1881500"/>
              <a:chOff x="4175956" y="2420888"/>
              <a:chExt cx="1260164" cy="1881500"/>
            </a:xfrm>
          </p:grpSpPr>
          <p:cxnSp>
            <p:nvCxnSpPr>
              <p:cNvPr id="17" name="Straight Arrow Connector 16"/>
              <p:cNvCxnSpPr/>
              <p:nvPr/>
            </p:nvCxnSpPr>
            <p:spPr>
              <a:xfrm flipV="1">
                <a:off x="4175956" y="2420888"/>
                <a:ext cx="1260164" cy="164689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4283968" y="2697887"/>
                <a:ext cx="1116148" cy="160450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4502406" y="2656291"/>
              <a:ext cx="28803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A" sz="2800" dirty="0" smtClean="0"/>
                <a:t>+</a:t>
              </a:r>
              <a:endParaRPr lang="en-CA" sz="12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11009" y="3573016"/>
              <a:ext cx="28803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CA" sz="2800" dirty="0" smtClean="0"/>
                <a:t>+</a:t>
              </a:r>
              <a:endParaRPr lang="en-CA" sz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544839" y="1955009"/>
            <a:ext cx="2442776" cy="2955286"/>
            <a:chOff x="6544839" y="1955009"/>
            <a:chExt cx="2442776" cy="2955286"/>
          </a:xfrm>
        </p:grpSpPr>
        <p:pic>
          <p:nvPicPr>
            <p:cNvPr id="2051" name="Picture 3" descr="H:\pix\maladaptation\dothistroma AW photo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0272" y="1955009"/>
              <a:ext cx="1967343" cy="2955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Straight Arrow Connector 20"/>
            <p:cNvCxnSpPr/>
            <p:nvPr/>
          </p:nvCxnSpPr>
          <p:spPr>
            <a:xfrm>
              <a:off x="6588272" y="2381931"/>
              <a:ext cx="432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6544839" y="4437112"/>
              <a:ext cx="432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5022756" y="4077072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Daño por </a:t>
            </a:r>
            <a:r>
              <a:rPr lang="es-ES" dirty="0" smtClean="0"/>
              <a:t>mala</a:t>
            </a:r>
          </a:p>
          <a:p>
            <a:r>
              <a:rPr lang="es-ES" dirty="0" smtClean="0"/>
              <a:t> </a:t>
            </a:r>
            <a:r>
              <a:rPr lang="es-ES" dirty="0"/>
              <a:t>adaptación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018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12</a:t>
            </a:fld>
            <a:endParaRPr lang="en-CA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476" y="836712"/>
            <a:ext cx="4274820" cy="553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851695" y="476672"/>
            <a:ext cx="5400600" cy="27781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b="1" dirty="0" smtClean="0"/>
              <a:t>Ensayo </a:t>
            </a:r>
            <a:r>
              <a:rPr lang="es-ES" sz="1600" b="1" dirty="0"/>
              <a:t>de procedencia de </a:t>
            </a:r>
            <a:r>
              <a:rPr lang="es-ES" sz="1600" b="1" i="1" dirty="0" err="1" smtClean="0"/>
              <a:t>Pinus</a:t>
            </a:r>
            <a:r>
              <a:rPr lang="es-ES" sz="1600" b="1" i="1" dirty="0" smtClean="0"/>
              <a:t> contorta </a:t>
            </a:r>
            <a:r>
              <a:rPr lang="en-US" sz="1600" b="1" dirty="0" smtClean="0"/>
              <a:t>– </a:t>
            </a:r>
            <a:r>
              <a:rPr lang="en-US" sz="1600" b="1" dirty="0" err="1" smtClean="0"/>
              <a:t>establecido</a:t>
            </a:r>
            <a:r>
              <a:rPr lang="en-US" sz="1600" b="1" dirty="0" smtClean="0"/>
              <a:t> 1974</a:t>
            </a:r>
            <a:endParaRPr lang="en-US" sz="1600" b="1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35496" y="6463558"/>
            <a:ext cx="1224136" cy="2308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00" dirty="0" smtClean="0"/>
              <a:t>map: Susan Zedel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230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251520" y="188644"/>
            <a:ext cx="6249774" cy="3877702"/>
            <a:chOff x="395536" y="548680"/>
            <a:chExt cx="4032448" cy="2996622"/>
          </a:xfrm>
        </p:grpSpPr>
        <p:grpSp>
          <p:nvGrpSpPr>
            <p:cNvPr id="2" name="Group 51"/>
            <p:cNvGrpSpPr/>
            <p:nvPr/>
          </p:nvGrpSpPr>
          <p:grpSpPr>
            <a:xfrm>
              <a:off x="755576" y="3140965"/>
              <a:ext cx="3672408" cy="404337"/>
              <a:chOff x="2286349" y="11917136"/>
              <a:chExt cx="10483206" cy="1652611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2286349" y="11917142"/>
                <a:ext cx="4464496" cy="1652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/>
                  <a:t>Fuente </a:t>
                </a:r>
                <a:r>
                  <a:rPr lang="es-ES" sz="1400" dirty="0"/>
                  <a:t>de semilla </a:t>
                </a:r>
                <a:r>
                  <a:rPr lang="en-CA" sz="1400" dirty="0" smtClean="0"/>
                  <a:t>-</a:t>
                </a:r>
                <a:r>
                  <a:rPr lang="en-CA" sz="1400" dirty="0" smtClean="0"/>
                  <a:t>1.3 </a:t>
                </a:r>
                <a:r>
                  <a:rPr lang="en-CA" sz="1400" dirty="0"/>
                  <a:t>°C</a:t>
                </a:r>
              </a:p>
              <a:p>
                <a:r>
                  <a:rPr lang="en-CA" sz="1400" dirty="0" err="1" smtClean="0"/>
                  <a:t>Plantación</a:t>
                </a:r>
                <a:r>
                  <a:rPr lang="en-CA" sz="1400" dirty="0" smtClean="0"/>
                  <a:t>     </a:t>
                </a:r>
                <a:r>
                  <a:rPr lang="en-CA" sz="1400" dirty="0" smtClean="0"/>
                  <a:t>-1.3 </a:t>
                </a:r>
                <a:r>
                  <a:rPr lang="en-CA" sz="1400" dirty="0"/>
                  <a:t>°C</a:t>
                </a:r>
                <a:endParaRPr lang="en-CA" sz="36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305059" y="11917136"/>
                <a:ext cx="4464496" cy="16526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400" dirty="0" smtClean="0"/>
                  <a:t>Fuente </a:t>
                </a:r>
                <a:r>
                  <a:rPr lang="es-ES" sz="1400" dirty="0"/>
                  <a:t>de semilla </a:t>
                </a:r>
                <a:r>
                  <a:rPr lang="en-CA" sz="1400" dirty="0" smtClean="0"/>
                  <a:t>-</a:t>
                </a:r>
                <a:r>
                  <a:rPr lang="en-CA" sz="1400" dirty="0" smtClean="0"/>
                  <a:t>1.3 </a:t>
                </a:r>
                <a:r>
                  <a:rPr lang="en-CA" sz="1400" dirty="0"/>
                  <a:t>°C</a:t>
                </a:r>
              </a:p>
              <a:p>
                <a:r>
                  <a:rPr lang="en-CA" sz="1400" dirty="0" err="1" smtClean="0"/>
                  <a:t>Plantación</a:t>
                </a:r>
                <a:r>
                  <a:rPr lang="en-CA" sz="1400" dirty="0" smtClean="0"/>
                  <a:t>       </a:t>
                </a:r>
                <a:r>
                  <a:rPr lang="en-CA" sz="1400" dirty="0" smtClean="0"/>
                  <a:t>2.9 </a:t>
                </a:r>
                <a:r>
                  <a:rPr lang="en-CA" sz="1400" dirty="0"/>
                  <a:t>°C</a:t>
                </a:r>
                <a:endParaRPr lang="en-CA" sz="3600" dirty="0"/>
              </a:p>
            </p:txBody>
          </p:sp>
        </p:grpSp>
        <p:grpSp>
          <p:nvGrpSpPr>
            <p:cNvPr id="3" name="Group 15"/>
            <p:cNvGrpSpPr/>
            <p:nvPr/>
          </p:nvGrpSpPr>
          <p:grpSpPr>
            <a:xfrm>
              <a:off x="395536" y="548680"/>
              <a:ext cx="3960440" cy="2592288"/>
              <a:chOff x="611560" y="3933056"/>
              <a:chExt cx="3773016" cy="2460144"/>
            </a:xfrm>
          </p:grpSpPr>
          <p:pic>
            <p:nvPicPr>
              <p:cNvPr id="4097" name="Picture 1" descr="H:\pix\2012\Whitehorse and Haines\Whitehorse Illingworth trial June 2012\036 prov 28b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11560" y="3933056"/>
                <a:ext cx="1845108" cy="2460144"/>
              </a:xfrm>
              <a:prstGeom prst="rect">
                <a:avLst/>
              </a:prstGeom>
              <a:noFill/>
            </p:spPr>
          </p:pic>
          <p:pic>
            <p:nvPicPr>
              <p:cNvPr id="4098" name="Picture 2"/>
              <p:cNvPicPr preferRelativeResize="0"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555776" y="3933056"/>
                <a:ext cx="1828800" cy="245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4144-2828-4579-81D5-50043D015794}" type="slidenum">
              <a:rPr lang="en-CA" smtClean="0"/>
              <a:pPr/>
              <a:t>13</a:t>
            </a:fld>
            <a:endParaRPr lang="en-CA" dirty="0"/>
          </a:p>
        </p:txBody>
      </p:sp>
      <p:pic>
        <p:nvPicPr>
          <p:cNvPr id="10" name="Picture 2" descr="http://www.nro.gov.bc.ca/nrs/sdlc/images/logo_bcgov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5" y="6530733"/>
            <a:ext cx="574453" cy="2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57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14</a:t>
            </a:fld>
            <a:endParaRPr lang="en-CA"/>
          </a:p>
        </p:txBody>
      </p:sp>
      <p:grpSp>
        <p:nvGrpSpPr>
          <p:cNvPr id="4" name="Group 3"/>
          <p:cNvGrpSpPr/>
          <p:nvPr/>
        </p:nvGrpSpPr>
        <p:grpSpPr>
          <a:xfrm>
            <a:off x="107504" y="106967"/>
            <a:ext cx="5307525" cy="5656486"/>
            <a:chOff x="107504" y="106967"/>
            <a:chExt cx="5307525" cy="5656486"/>
          </a:xfrm>
        </p:grpSpPr>
        <p:pic>
          <p:nvPicPr>
            <p:cNvPr id="3993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53772"/>
              <a:ext cx="5235517" cy="49298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837078" y="106967"/>
              <a:ext cx="36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/>
                <a:t>Lodgepole pine productivity</a:t>
              </a:r>
              <a:endParaRPr lang="en-CA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7504" y="5517232"/>
              <a:ext cx="21602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00" dirty="0" smtClean="0"/>
                <a:t>O’Neill, Wang, Hamann 2008</a:t>
              </a:r>
              <a:endParaRPr lang="en-CA" sz="10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516216" y="2093947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Disminución </a:t>
            </a:r>
            <a:r>
              <a:rPr lang="es-ES" sz="1600" b="1" dirty="0"/>
              <a:t>de la productividad: 10-30% para 2085</a:t>
            </a:r>
            <a:r>
              <a:rPr lang="en-CA" sz="1600" b="1" dirty="0" smtClean="0"/>
              <a:t> </a:t>
            </a:r>
            <a:endParaRPr lang="en-CA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127200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15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115616" y="1652607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Impactos 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del clima cambio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/>
              <a:t>Migración asistida como estrategia de adaptación</a:t>
            </a:r>
            <a:endParaRPr lang="en-US" dirty="0" smtClean="0"/>
          </a:p>
          <a:p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Riesgos </a:t>
            </a:r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del migración </a:t>
            </a:r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asistada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Un 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nuevo sistema de transferencia de semillas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206624" y="313265"/>
            <a:ext cx="1854967" cy="1110964"/>
            <a:chOff x="3401734" y="199414"/>
            <a:chExt cx="5696573" cy="304373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734" y="199414"/>
              <a:ext cx="5696573" cy="3043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3670020" y="379916"/>
              <a:ext cx="2695135" cy="986661"/>
              <a:chOff x="251520" y="332656"/>
              <a:chExt cx="2695135" cy="98666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251520" y="332656"/>
                <a:ext cx="2684339" cy="986661"/>
                <a:chOff x="707224" y="3717032"/>
                <a:chExt cx="2684339" cy="986661"/>
              </a:xfrm>
            </p:grpSpPr>
            <p:grpSp>
              <p:nvGrpSpPr>
                <p:cNvPr id="9" name="Group 8"/>
                <p:cNvGrpSpPr>
                  <a:grpSpLocks noChangeAspect="1"/>
                </p:cNvGrpSpPr>
                <p:nvPr/>
              </p:nvGrpSpPr>
              <p:grpSpPr>
                <a:xfrm>
                  <a:off x="707224" y="3717032"/>
                  <a:ext cx="2684339" cy="986661"/>
                  <a:chOff x="755577" y="3002165"/>
                  <a:chExt cx="6719502" cy="2469835"/>
                </a:xfrm>
              </p:grpSpPr>
              <p:grpSp>
                <p:nvGrpSpPr>
                  <p:cNvPr id="11" name="Group 10"/>
                  <p:cNvGrpSpPr/>
                  <p:nvPr/>
                </p:nvGrpSpPr>
                <p:grpSpPr>
                  <a:xfrm>
                    <a:off x="3780000" y="3020403"/>
                    <a:ext cx="3695079" cy="2415597"/>
                    <a:chOff x="3780000" y="3020403"/>
                    <a:chExt cx="3695079" cy="2415597"/>
                  </a:xfrm>
                </p:grpSpPr>
                <p:pic>
                  <p:nvPicPr>
                    <p:cNvPr id="19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21428" t="24815" r="21428" b="20798"/>
                    <a:stretch/>
                  </p:blipFill>
                  <p:spPr bwMode="auto">
                    <a:xfrm>
                      <a:off x="3780000" y="3024000"/>
                      <a:ext cx="3695079" cy="2412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4505271" y="3020403"/>
                      <a:ext cx="1431249" cy="2392600"/>
                    </a:xfrm>
                    <a:custGeom>
                      <a:avLst/>
                      <a:gdLst>
                        <a:gd name="connsiteX0" fmla="*/ 1838848 w 1838848"/>
                        <a:gd name="connsiteY0" fmla="*/ 0 h 4350936"/>
                        <a:gd name="connsiteX1" fmla="*/ 0 w 1838848"/>
                        <a:gd name="connsiteY1" fmla="*/ 4350936 h 4350936"/>
                        <a:gd name="connsiteX2" fmla="*/ 20096 w 1838848"/>
                        <a:gd name="connsiteY2" fmla="*/ 30145 h 4350936"/>
                        <a:gd name="connsiteX3" fmla="*/ 1838848 w 1838848"/>
                        <a:gd name="connsiteY3" fmla="*/ 0 h 4350936"/>
                        <a:gd name="connsiteX0" fmla="*/ 1361770 w 1361770"/>
                        <a:gd name="connsiteY0" fmla="*/ 1092977 h 4320791"/>
                        <a:gd name="connsiteX1" fmla="*/ 0 w 1361770"/>
                        <a:gd name="connsiteY1" fmla="*/ 4320791 h 4320791"/>
                        <a:gd name="connsiteX2" fmla="*/ 20096 w 1361770"/>
                        <a:gd name="connsiteY2" fmla="*/ 0 h 4320791"/>
                        <a:gd name="connsiteX3" fmla="*/ 1361770 w 1361770"/>
                        <a:gd name="connsiteY3" fmla="*/ 1092977 h 4320791"/>
                        <a:gd name="connsiteX0" fmla="*/ 1431513 w 1431513"/>
                        <a:gd name="connsiteY0" fmla="*/ 19551 h 3247365"/>
                        <a:gd name="connsiteX1" fmla="*/ 69743 w 1431513"/>
                        <a:gd name="connsiteY1" fmla="*/ 3247365 h 3247365"/>
                        <a:gd name="connsiteX2" fmla="*/ 386 w 1431513"/>
                        <a:gd name="connsiteY2" fmla="*/ 0 h 3247365"/>
                        <a:gd name="connsiteX3" fmla="*/ 1431513 w 1431513"/>
                        <a:gd name="connsiteY3" fmla="*/ 19551 h 3247365"/>
                        <a:gd name="connsiteX0" fmla="*/ 1431254 w 1431254"/>
                        <a:gd name="connsiteY0" fmla="*/ 19551 h 2710652"/>
                        <a:gd name="connsiteX1" fmla="*/ 248388 w 1431254"/>
                        <a:gd name="connsiteY1" fmla="*/ 2710652 h 2710652"/>
                        <a:gd name="connsiteX2" fmla="*/ 127 w 1431254"/>
                        <a:gd name="connsiteY2" fmla="*/ 0 h 2710652"/>
                        <a:gd name="connsiteX3" fmla="*/ 1431254 w 1431254"/>
                        <a:gd name="connsiteY3" fmla="*/ 19551 h 2710652"/>
                        <a:gd name="connsiteX0" fmla="*/ 1431249 w 1431249"/>
                        <a:gd name="connsiteY0" fmla="*/ 19551 h 2392600"/>
                        <a:gd name="connsiteX1" fmla="*/ 258322 w 1431249"/>
                        <a:gd name="connsiteY1" fmla="*/ 2392600 h 2392600"/>
                        <a:gd name="connsiteX2" fmla="*/ 122 w 1431249"/>
                        <a:gd name="connsiteY2" fmla="*/ 0 h 2392600"/>
                        <a:gd name="connsiteX3" fmla="*/ 1431249 w 1431249"/>
                        <a:gd name="connsiteY3" fmla="*/ 19551 h 2392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31249" h="2392600">
                          <a:moveTo>
                            <a:pt x="1431249" y="19551"/>
                          </a:moveTo>
                          <a:lnTo>
                            <a:pt x="258322" y="2392600"/>
                          </a:lnTo>
                          <a:cubicBezTo>
                            <a:pt x="265021" y="952336"/>
                            <a:pt x="-6577" y="1440264"/>
                            <a:pt x="122" y="0"/>
                          </a:cubicBezTo>
                          <a:lnTo>
                            <a:pt x="1431249" y="195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755577" y="3002165"/>
                    <a:ext cx="5087511" cy="2469835"/>
                    <a:chOff x="755577" y="3476841"/>
                    <a:chExt cx="5087511" cy="2469835"/>
                  </a:xfrm>
                </p:grpSpPr>
                <p:grpSp>
                  <p:nvGrpSpPr>
                    <p:cNvPr id="13" name="Group 12"/>
                    <p:cNvGrpSpPr/>
                    <p:nvPr/>
                  </p:nvGrpSpPr>
                  <p:grpSpPr>
                    <a:xfrm>
                      <a:off x="2555776" y="3476841"/>
                      <a:ext cx="3287312" cy="2460065"/>
                      <a:chOff x="4536000" y="1252331"/>
                      <a:chExt cx="3287312" cy="2460065"/>
                    </a:xfrm>
                  </p:grpSpPr>
                  <p:grpSp>
                    <p:nvGrpSpPr>
                      <p:cNvPr id="15" name="Group 14"/>
                      <p:cNvGrpSpPr/>
                      <p:nvPr/>
                    </p:nvGrpSpPr>
                    <p:grpSpPr>
                      <a:xfrm>
                        <a:off x="5833457" y="1252331"/>
                        <a:ext cx="1989855" cy="2454490"/>
                        <a:chOff x="6758609" y="1262270"/>
                        <a:chExt cx="1989855" cy="2454490"/>
                      </a:xfrm>
                    </p:grpSpPr>
                    <p:pic>
                      <p:nvPicPr>
                        <p:cNvPr id="17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0890" t="-1" r="11645" b="1234"/>
                        <a:stretch/>
                      </p:blipFill>
                      <p:spPr bwMode="auto">
                        <a:xfrm>
                          <a:off x="6768464" y="1268760"/>
                          <a:ext cx="1980000" cy="244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  <p:sp>
                      <p:nvSpPr>
                        <p:cNvPr id="18" name="Freeform 17"/>
                        <p:cNvSpPr/>
                        <p:nvPr/>
                      </p:nvSpPr>
                      <p:spPr>
                        <a:xfrm>
                          <a:off x="6758609" y="1262270"/>
                          <a:ext cx="983974" cy="2097156"/>
                        </a:xfrm>
                        <a:custGeom>
                          <a:avLst/>
                          <a:gdLst>
                            <a:gd name="connsiteX0" fmla="*/ 924339 w 983974"/>
                            <a:gd name="connsiteY0" fmla="*/ 9939 h 2097156"/>
                            <a:gd name="connsiteX1" fmla="*/ 0 w 983974"/>
                            <a:gd name="connsiteY1" fmla="*/ 2097156 h 2097156"/>
                            <a:gd name="connsiteX2" fmla="*/ 19878 w 983974"/>
                            <a:gd name="connsiteY2" fmla="*/ 9939 h 2097156"/>
                            <a:gd name="connsiteX3" fmla="*/ 983974 w 983974"/>
                            <a:gd name="connsiteY3" fmla="*/ 0 h 2097156"/>
                            <a:gd name="connsiteX4" fmla="*/ 924339 w 983974"/>
                            <a:gd name="connsiteY4" fmla="*/ 9939 h 20971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83974" h="2097156">
                              <a:moveTo>
                                <a:pt x="924339" y="9939"/>
                              </a:moveTo>
                              <a:lnTo>
                                <a:pt x="0" y="2097156"/>
                              </a:lnTo>
                              <a:lnTo>
                                <a:pt x="19878" y="9939"/>
                              </a:lnTo>
                              <a:lnTo>
                                <a:pt x="983974" y="0"/>
                              </a:lnTo>
                              <a:lnTo>
                                <a:pt x="924339" y="99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4B2F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pic>
                    <p:nvPicPr>
                      <p:cNvPr id="16" name="Picture 2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890" t="-1" r="11645" b="1234"/>
                      <a:stretch/>
                    </p:blipFill>
                    <p:spPr bwMode="auto">
                      <a:xfrm>
                        <a:off x="4536000" y="1264396"/>
                        <a:ext cx="1980000" cy="24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pic>
                  <p:nvPicPr>
                    <p:cNvPr id="14" name="Picture 1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6884" b="3738"/>
                    <a:stretch/>
                  </p:blipFill>
                  <p:spPr bwMode="auto">
                    <a:xfrm>
                      <a:off x="755577" y="3498676"/>
                      <a:ext cx="2314575" cy="2448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pic>
              <p:nvPicPr>
                <p:cNvPr id="10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4558" y="3977088"/>
                  <a:ext cx="245429" cy="1108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8" name="Freeform 7"/>
              <p:cNvSpPr/>
              <p:nvPr/>
            </p:nvSpPr>
            <p:spPr>
              <a:xfrm>
                <a:off x="2665668" y="766763"/>
                <a:ext cx="280987" cy="528637"/>
              </a:xfrm>
              <a:custGeom>
                <a:avLst/>
                <a:gdLst>
                  <a:gd name="connsiteX0" fmla="*/ 280987 w 280987"/>
                  <a:gd name="connsiteY0" fmla="*/ 0 h 528637"/>
                  <a:gd name="connsiteX1" fmla="*/ 0 w 280987"/>
                  <a:gd name="connsiteY1" fmla="*/ 528637 h 528637"/>
                  <a:gd name="connsiteX2" fmla="*/ 280987 w 280987"/>
                  <a:gd name="connsiteY2" fmla="*/ 528637 h 528637"/>
                  <a:gd name="connsiteX3" fmla="*/ 280987 w 280987"/>
                  <a:gd name="connsiteY3" fmla="*/ 0 h 52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" h="528637">
                    <a:moveTo>
                      <a:pt x="280987" y="0"/>
                    </a:moveTo>
                    <a:lnTo>
                      <a:pt x="0" y="528637"/>
                    </a:lnTo>
                    <a:lnTo>
                      <a:pt x="280987" y="528637"/>
                    </a:lnTo>
                    <a:cubicBezTo>
                      <a:pt x="279400" y="357187"/>
                      <a:pt x="277812" y="185737"/>
                      <a:pt x="28098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40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16</a:t>
            </a:fld>
            <a:endParaRPr lang="en-CA"/>
          </a:p>
        </p:txBody>
      </p:sp>
      <p:pic>
        <p:nvPicPr>
          <p:cNvPr id="27650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00" y="1422648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82688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784" y="2218034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14510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99364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726904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14936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230960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196" y="4374976"/>
            <a:ext cx="278160" cy="278160"/>
          </a:xfrm>
          <a:prstGeom prst="rect">
            <a:avLst/>
          </a:prstGeom>
          <a:blipFill dpi="0" rotWithShape="1">
            <a:blip r:embed="rId5">
              <a:alphaModFix amt="0"/>
            </a:blip>
            <a:srcRect/>
            <a:tile tx="0" ty="0" sx="100000" sy="100000" flip="none" algn="tl"/>
          </a:blipFill>
        </p:spPr>
      </p:pic>
      <p:pic>
        <p:nvPicPr>
          <p:cNvPr id="17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425468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488" y="4437112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016" y="2934816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56" y="3223734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862" y="3510880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870" y="3706274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450" y="3856864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192" y="3976088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407" y="4091880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106" y="4158952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979" y="4261363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36912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01686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16" y="1916832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28800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45050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http://t0.gstatic.com/images?q=tbn:ANd9GcSz4Obo9xZglvq_eh7UW8vNSwKGZ-p0_M695eroe1rK2ZKxBgXm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944" y="1369744"/>
            <a:ext cx="278160" cy="27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reeform 5"/>
          <p:cNvSpPr/>
          <p:nvPr/>
        </p:nvSpPr>
        <p:spPr>
          <a:xfrm>
            <a:off x="1226372" y="1679716"/>
            <a:ext cx="7616414" cy="3118195"/>
          </a:xfrm>
          <a:custGeom>
            <a:avLst/>
            <a:gdLst>
              <a:gd name="connsiteX0" fmla="*/ 0 w 7616414"/>
              <a:gd name="connsiteY0" fmla="*/ 3118195 h 3118195"/>
              <a:gd name="connsiteX1" fmla="*/ 914400 w 7616414"/>
              <a:gd name="connsiteY1" fmla="*/ 2892284 h 3118195"/>
              <a:gd name="connsiteX2" fmla="*/ 1645920 w 7616414"/>
              <a:gd name="connsiteY2" fmla="*/ 2343644 h 3118195"/>
              <a:gd name="connsiteX3" fmla="*/ 2345167 w 7616414"/>
              <a:gd name="connsiteY3" fmla="*/ 1257122 h 3118195"/>
              <a:gd name="connsiteX4" fmla="*/ 2926080 w 7616414"/>
              <a:gd name="connsiteY4" fmla="*/ 73780 h 3118195"/>
              <a:gd name="connsiteX5" fmla="*/ 3894268 w 7616414"/>
              <a:gd name="connsiteY5" fmla="*/ 245903 h 3118195"/>
              <a:gd name="connsiteX6" fmla="*/ 4464423 w 7616414"/>
              <a:gd name="connsiteY6" fmla="*/ 1235606 h 3118195"/>
              <a:gd name="connsiteX7" fmla="*/ 5497157 w 7616414"/>
              <a:gd name="connsiteY7" fmla="*/ 2289856 h 3118195"/>
              <a:gd name="connsiteX8" fmla="*/ 7035501 w 7616414"/>
              <a:gd name="connsiteY8" fmla="*/ 2795465 h 3118195"/>
              <a:gd name="connsiteX9" fmla="*/ 7616414 w 7616414"/>
              <a:gd name="connsiteY9" fmla="*/ 2956830 h 311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16414" h="3118195">
                <a:moveTo>
                  <a:pt x="0" y="3118195"/>
                </a:moveTo>
                <a:cubicBezTo>
                  <a:pt x="320040" y="3069785"/>
                  <a:pt x="640080" y="3021376"/>
                  <a:pt x="914400" y="2892284"/>
                </a:cubicBezTo>
                <a:cubicBezTo>
                  <a:pt x="1188720" y="2763192"/>
                  <a:pt x="1407459" y="2616171"/>
                  <a:pt x="1645920" y="2343644"/>
                </a:cubicBezTo>
                <a:cubicBezTo>
                  <a:pt x="1884381" y="2071117"/>
                  <a:pt x="2131807" y="1635433"/>
                  <a:pt x="2345167" y="1257122"/>
                </a:cubicBezTo>
                <a:cubicBezTo>
                  <a:pt x="2558527" y="878811"/>
                  <a:pt x="2667897" y="242316"/>
                  <a:pt x="2926080" y="73780"/>
                </a:cubicBezTo>
                <a:cubicBezTo>
                  <a:pt x="3184263" y="-94756"/>
                  <a:pt x="3637878" y="52265"/>
                  <a:pt x="3894268" y="245903"/>
                </a:cubicBezTo>
                <a:cubicBezTo>
                  <a:pt x="4150658" y="439541"/>
                  <a:pt x="4197275" y="894947"/>
                  <a:pt x="4464423" y="1235606"/>
                </a:cubicBezTo>
                <a:cubicBezTo>
                  <a:pt x="4731571" y="1576265"/>
                  <a:pt x="5068644" y="2029880"/>
                  <a:pt x="5497157" y="2289856"/>
                </a:cubicBezTo>
                <a:cubicBezTo>
                  <a:pt x="5925670" y="2549832"/>
                  <a:pt x="6682292" y="2684303"/>
                  <a:pt x="7035501" y="2795465"/>
                </a:cubicBezTo>
                <a:cubicBezTo>
                  <a:pt x="7388710" y="2906627"/>
                  <a:pt x="7502562" y="2931728"/>
                  <a:pt x="7616414" y="295683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Freeform 33"/>
          <p:cNvSpPr>
            <a:spLocks noChangeAspect="1"/>
          </p:cNvSpPr>
          <p:nvPr/>
        </p:nvSpPr>
        <p:spPr>
          <a:xfrm>
            <a:off x="2966308" y="3346234"/>
            <a:ext cx="188464" cy="300588"/>
          </a:xfrm>
          <a:custGeom>
            <a:avLst/>
            <a:gdLst>
              <a:gd name="connsiteX0" fmla="*/ 1452282 w 3399416"/>
              <a:gd name="connsiteY0" fmla="*/ 5454127 h 5475643"/>
              <a:gd name="connsiteX1" fmla="*/ 1452282 w 3399416"/>
              <a:gd name="connsiteY1" fmla="*/ 4216998 h 5475643"/>
              <a:gd name="connsiteX2" fmla="*/ 0 w 3399416"/>
              <a:gd name="connsiteY2" fmla="*/ 4216998 h 5475643"/>
              <a:gd name="connsiteX3" fmla="*/ 774550 w 3399416"/>
              <a:gd name="connsiteY3" fmla="*/ 3442448 h 5475643"/>
              <a:gd name="connsiteX4" fmla="*/ 774550 w 3399416"/>
              <a:gd name="connsiteY4" fmla="*/ 2861534 h 5475643"/>
              <a:gd name="connsiteX5" fmla="*/ 473336 w 3399416"/>
              <a:gd name="connsiteY5" fmla="*/ 2861534 h 5475643"/>
              <a:gd name="connsiteX6" fmla="*/ 1108038 w 3399416"/>
              <a:gd name="connsiteY6" fmla="*/ 2226832 h 5475643"/>
              <a:gd name="connsiteX7" fmla="*/ 1108038 w 3399416"/>
              <a:gd name="connsiteY7" fmla="*/ 1710466 h 5475643"/>
              <a:gd name="connsiteX8" fmla="*/ 935915 w 3399416"/>
              <a:gd name="connsiteY8" fmla="*/ 1710466 h 5475643"/>
              <a:gd name="connsiteX9" fmla="*/ 1398494 w 3399416"/>
              <a:gd name="connsiteY9" fmla="*/ 1247887 h 5475643"/>
              <a:gd name="connsiteX10" fmla="*/ 1398494 w 3399416"/>
              <a:gd name="connsiteY10" fmla="*/ 839097 h 5475643"/>
              <a:gd name="connsiteX11" fmla="*/ 1247887 w 3399416"/>
              <a:gd name="connsiteY11" fmla="*/ 839097 h 5475643"/>
              <a:gd name="connsiteX12" fmla="*/ 1688950 w 3399416"/>
              <a:gd name="connsiteY12" fmla="*/ 398034 h 5475643"/>
              <a:gd name="connsiteX13" fmla="*/ 1688950 w 3399416"/>
              <a:gd name="connsiteY13" fmla="*/ 0 h 5475643"/>
              <a:gd name="connsiteX14" fmla="*/ 2173045 w 3399416"/>
              <a:gd name="connsiteY14" fmla="*/ 484095 h 5475643"/>
              <a:gd name="connsiteX15" fmla="*/ 2173045 w 3399416"/>
              <a:gd name="connsiteY15" fmla="*/ 828339 h 5475643"/>
              <a:gd name="connsiteX16" fmla="*/ 2043953 w 3399416"/>
              <a:gd name="connsiteY16" fmla="*/ 828339 h 5475643"/>
              <a:gd name="connsiteX17" fmla="*/ 2495774 w 3399416"/>
              <a:gd name="connsiteY17" fmla="*/ 1280160 h 5475643"/>
              <a:gd name="connsiteX18" fmla="*/ 2495774 w 3399416"/>
              <a:gd name="connsiteY18" fmla="*/ 1699708 h 5475643"/>
              <a:gd name="connsiteX19" fmla="*/ 2345167 w 3399416"/>
              <a:gd name="connsiteY19" fmla="*/ 1699708 h 5475643"/>
              <a:gd name="connsiteX20" fmla="*/ 2936838 w 3399416"/>
              <a:gd name="connsiteY20" fmla="*/ 2291379 h 5475643"/>
              <a:gd name="connsiteX21" fmla="*/ 2936838 w 3399416"/>
              <a:gd name="connsiteY21" fmla="*/ 2861534 h 5475643"/>
              <a:gd name="connsiteX22" fmla="*/ 2614108 w 3399416"/>
              <a:gd name="connsiteY22" fmla="*/ 2861534 h 5475643"/>
              <a:gd name="connsiteX23" fmla="*/ 3399416 w 3399416"/>
              <a:gd name="connsiteY23" fmla="*/ 3646842 h 5475643"/>
              <a:gd name="connsiteX24" fmla="*/ 3399416 w 3399416"/>
              <a:gd name="connsiteY24" fmla="*/ 4184725 h 5475643"/>
              <a:gd name="connsiteX25" fmla="*/ 1957892 w 3399416"/>
              <a:gd name="connsiteY25" fmla="*/ 4184725 h 5475643"/>
              <a:gd name="connsiteX26" fmla="*/ 1957892 w 3399416"/>
              <a:gd name="connsiteY26" fmla="*/ 5475643 h 5475643"/>
              <a:gd name="connsiteX27" fmla="*/ 1452282 w 3399416"/>
              <a:gd name="connsiteY27" fmla="*/ 5454127 h 5475643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774550 w 3399416"/>
              <a:gd name="connsiteY3" fmla="*/ 3044414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1108038 w 3399416"/>
              <a:gd name="connsiteY6" fmla="*/ 1828798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398494 w 3399416"/>
              <a:gd name="connsiteY9" fmla="*/ 849853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65467 w 3399416"/>
              <a:gd name="connsiteY13" fmla="*/ 290455 h 5077609"/>
              <a:gd name="connsiteX14" fmla="*/ 2173045 w 3399416"/>
              <a:gd name="connsiteY14" fmla="*/ 86061 h 5077609"/>
              <a:gd name="connsiteX15" fmla="*/ 2173045 w 3399416"/>
              <a:gd name="connsiteY15" fmla="*/ 430305 h 5077609"/>
              <a:gd name="connsiteX16" fmla="*/ 2043953 w 3399416"/>
              <a:gd name="connsiteY16" fmla="*/ 430305 h 5077609"/>
              <a:gd name="connsiteX17" fmla="*/ 2495774 w 3399416"/>
              <a:gd name="connsiteY17" fmla="*/ 882126 h 5077609"/>
              <a:gd name="connsiteX18" fmla="*/ 2495774 w 3399416"/>
              <a:gd name="connsiteY18" fmla="*/ 1301674 h 5077609"/>
              <a:gd name="connsiteX19" fmla="*/ 2345167 w 3399416"/>
              <a:gd name="connsiteY19" fmla="*/ 1301674 h 5077609"/>
              <a:gd name="connsiteX20" fmla="*/ 2936838 w 3399416"/>
              <a:gd name="connsiteY20" fmla="*/ 1893345 h 5077609"/>
              <a:gd name="connsiteX21" fmla="*/ 2936838 w 3399416"/>
              <a:gd name="connsiteY21" fmla="*/ 2463500 h 5077609"/>
              <a:gd name="connsiteX22" fmla="*/ 2614108 w 3399416"/>
              <a:gd name="connsiteY22" fmla="*/ 2463500 h 5077609"/>
              <a:gd name="connsiteX23" fmla="*/ 3399416 w 3399416"/>
              <a:gd name="connsiteY23" fmla="*/ 3248808 h 5077609"/>
              <a:gd name="connsiteX24" fmla="*/ 3399416 w 3399416"/>
              <a:gd name="connsiteY24" fmla="*/ 3786691 h 5077609"/>
              <a:gd name="connsiteX25" fmla="*/ 1957892 w 3399416"/>
              <a:gd name="connsiteY25" fmla="*/ 3786691 h 5077609"/>
              <a:gd name="connsiteX26" fmla="*/ 1957892 w 3399416"/>
              <a:gd name="connsiteY26" fmla="*/ 5077609 h 5077609"/>
              <a:gd name="connsiteX27" fmla="*/ 1452282 w 3399416"/>
              <a:gd name="connsiteY27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774550 w 3399416"/>
              <a:gd name="connsiteY3" fmla="*/ 3044414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1108038 w 3399416"/>
              <a:gd name="connsiteY6" fmla="*/ 1828798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398494 w 3399416"/>
              <a:gd name="connsiteY9" fmla="*/ 849853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65467 w 3399416"/>
              <a:gd name="connsiteY13" fmla="*/ 290455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495774 w 3399416"/>
              <a:gd name="connsiteY16" fmla="*/ 882126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936838 w 3399416"/>
              <a:gd name="connsiteY19" fmla="*/ 1893345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399416 w 3399416"/>
              <a:gd name="connsiteY22" fmla="*/ 3248808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774550 w 3399416"/>
              <a:gd name="connsiteY3" fmla="*/ 3044414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1108038 w 3399416"/>
              <a:gd name="connsiteY6" fmla="*/ 1828798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398494 w 3399416"/>
              <a:gd name="connsiteY9" fmla="*/ 849853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11678 w 3399416"/>
              <a:gd name="connsiteY13" fmla="*/ 279697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495774 w 3399416"/>
              <a:gd name="connsiteY16" fmla="*/ 882126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936838 w 3399416"/>
              <a:gd name="connsiteY19" fmla="*/ 1893345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399416 w 3399416"/>
              <a:gd name="connsiteY22" fmla="*/ 3248808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527125 w 3399416"/>
              <a:gd name="connsiteY3" fmla="*/ 2904565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1108038 w 3399416"/>
              <a:gd name="connsiteY6" fmla="*/ 1828798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398494 w 3399416"/>
              <a:gd name="connsiteY9" fmla="*/ 849853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11678 w 3399416"/>
              <a:gd name="connsiteY13" fmla="*/ 279697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495774 w 3399416"/>
              <a:gd name="connsiteY16" fmla="*/ 882126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936838 w 3399416"/>
              <a:gd name="connsiteY19" fmla="*/ 1893345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399416 w 3399416"/>
              <a:gd name="connsiteY22" fmla="*/ 3248808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527125 w 3399416"/>
              <a:gd name="connsiteY3" fmla="*/ 2904565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839097 w 3399416"/>
              <a:gd name="connsiteY6" fmla="*/ 1818041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398494 w 3399416"/>
              <a:gd name="connsiteY9" fmla="*/ 849853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11678 w 3399416"/>
              <a:gd name="connsiteY13" fmla="*/ 279697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495774 w 3399416"/>
              <a:gd name="connsiteY16" fmla="*/ 882126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936838 w 3399416"/>
              <a:gd name="connsiteY19" fmla="*/ 1893345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399416 w 3399416"/>
              <a:gd name="connsiteY22" fmla="*/ 3248808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527125 w 3399416"/>
              <a:gd name="connsiteY3" fmla="*/ 2904565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839097 w 3399416"/>
              <a:gd name="connsiteY6" fmla="*/ 1818041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226371 w 3399416"/>
              <a:gd name="connsiteY9" fmla="*/ 785307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11678 w 3399416"/>
              <a:gd name="connsiteY13" fmla="*/ 279697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495774 w 3399416"/>
              <a:gd name="connsiteY16" fmla="*/ 882126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936838 w 3399416"/>
              <a:gd name="connsiteY19" fmla="*/ 1893345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399416 w 3399416"/>
              <a:gd name="connsiteY22" fmla="*/ 3248808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527125 w 3399416"/>
              <a:gd name="connsiteY3" fmla="*/ 2904565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839097 w 3399416"/>
              <a:gd name="connsiteY6" fmla="*/ 1818041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226371 w 3399416"/>
              <a:gd name="connsiteY9" fmla="*/ 785307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11678 w 3399416"/>
              <a:gd name="connsiteY13" fmla="*/ 279697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312894 w 3399416"/>
              <a:gd name="connsiteY16" fmla="*/ 935914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936838 w 3399416"/>
              <a:gd name="connsiteY19" fmla="*/ 1893345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399416 w 3399416"/>
              <a:gd name="connsiteY22" fmla="*/ 3248808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527125 w 3399416"/>
              <a:gd name="connsiteY3" fmla="*/ 2904565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839097 w 3399416"/>
              <a:gd name="connsiteY6" fmla="*/ 1818041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226371 w 3399416"/>
              <a:gd name="connsiteY9" fmla="*/ 785307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11678 w 3399416"/>
              <a:gd name="connsiteY13" fmla="*/ 279697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312894 w 3399416"/>
              <a:gd name="connsiteY16" fmla="*/ 935914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678655 w 3399416"/>
              <a:gd name="connsiteY19" fmla="*/ 1947133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399416 w 3399416"/>
              <a:gd name="connsiteY22" fmla="*/ 3248808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056093 h 5077609"/>
              <a:gd name="connsiteX1" fmla="*/ 1452282 w 3399416"/>
              <a:gd name="connsiteY1" fmla="*/ 3818964 h 5077609"/>
              <a:gd name="connsiteX2" fmla="*/ 0 w 3399416"/>
              <a:gd name="connsiteY2" fmla="*/ 3818964 h 5077609"/>
              <a:gd name="connsiteX3" fmla="*/ 527125 w 3399416"/>
              <a:gd name="connsiteY3" fmla="*/ 2904565 h 5077609"/>
              <a:gd name="connsiteX4" fmla="*/ 774550 w 3399416"/>
              <a:gd name="connsiteY4" fmla="*/ 2463500 h 5077609"/>
              <a:gd name="connsiteX5" fmla="*/ 473336 w 3399416"/>
              <a:gd name="connsiteY5" fmla="*/ 2463500 h 5077609"/>
              <a:gd name="connsiteX6" fmla="*/ 839097 w 3399416"/>
              <a:gd name="connsiteY6" fmla="*/ 1818041 h 5077609"/>
              <a:gd name="connsiteX7" fmla="*/ 1108038 w 3399416"/>
              <a:gd name="connsiteY7" fmla="*/ 1312432 h 5077609"/>
              <a:gd name="connsiteX8" fmla="*/ 935915 w 3399416"/>
              <a:gd name="connsiteY8" fmla="*/ 1312432 h 5077609"/>
              <a:gd name="connsiteX9" fmla="*/ 1226371 w 3399416"/>
              <a:gd name="connsiteY9" fmla="*/ 785307 h 5077609"/>
              <a:gd name="connsiteX10" fmla="*/ 1398494 w 3399416"/>
              <a:gd name="connsiteY10" fmla="*/ 441063 h 5077609"/>
              <a:gd name="connsiteX11" fmla="*/ 1247887 w 3399416"/>
              <a:gd name="connsiteY11" fmla="*/ 441063 h 5077609"/>
              <a:gd name="connsiteX12" fmla="*/ 1688950 w 3399416"/>
              <a:gd name="connsiteY12" fmla="*/ 0 h 5077609"/>
              <a:gd name="connsiteX13" fmla="*/ 2011678 w 3399416"/>
              <a:gd name="connsiteY13" fmla="*/ 279697 h 5077609"/>
              <a:gd name="connsiteX14" fmla="*/ 2173045 w 3399416"/>
              <a:gd name="connsiteY14" fmla="*/ 430305 h 5077609"/>
              <a:gd name="connsiteX15" fmla="*/ 2043953 w 3399416"/>
              <a:gd name="connsiteY15" fmla="*/ 430305 h 5077609"/>
              <a:gd name="connsiteX16" fmla="*/ 2312894 w 3399416"/>
              <a:gd name="connsiteY16" fmla="*/ 935914 h 5077609"/>
              <a:gd name="connsiteX17" fmla="*/ 2495774 w 3399416"/>
              <a:gd name="connsiteY17" fmla="*/ 1301674 h 5077609"/>
              <a:gd name="connsiteX18" fmla="*/ 2345167 w 3399416"/>
              <a:gd name="connsiteY18" fmla="*/ 1301674 h 5077609"/>
              <a:gd name="connsiteX19" fmla="*/ 2678655 w 3399416"/>
              <a:gd name="connsiteY19" fmla="*/ 1947133 h 5077609"/>
              <a:gd name="connsiteX20" fmla="*/ 2936838 w 3399416"/>
              <a:gd name="connsiteY20" fmla="*/ 2463500 h 5077609"/>
              <a:gd name="connsiteX21" fmla="*/ 2614108 w 3399416"/>
              <a:gd name="connsiteY21" fmla="*/ 2463500 h 5077609"/>
              <a:gd name="connsiteX22" fmla="*/ 3098202 w 3399416"/>
              <a:gd name="connsiteY22" fmla="*/ 3281081 h 5077609"/>
              <a:gd name="connsiteX23" fmla="*/ 3399416 w 3399416"/>
              <a:gd name="connsiteY23" fmla="*/ 3786691 h 5077609"/>
              <a:gd name="connsiteX24" fmla="*/ 1957892 w 3399416"/>
              <a:gd name="connsiteY24" fmla="*/ 3786691 h 5077609"/>
              <a:gd name="connsiteX25" fmla="*/ 1957892 w 3399416"/>
              <a:gd name="connsiteY25" fmla="*/ 5077609 h 5077609"/>
              <a:gd name="connsiteX26" fmla="*/ 1452282 w 3399416"/>
              <a:gd name="connsiteY26" fmla="*/ 5056093 h 5077609"/>
              <a:gd name="connsiteX0" fmla="*/ 1452282 w 3399416"/>
              <a:gd name="connsiteY0" fmla="*/ 5400338 h 5421854"/>
              <a:gd name="connsiteX1" fmla="*/ 1452282 w 3399416"/>
              <a:gd name="connsiteY1" fmla="*/ 4163209 h 5421854"/>
              <a:gd name="connsiteX2" fmla="*/ 0 w 3399416"/>
              <a:gd name="connsiteY2" fmla="*/ 4163209 h 5421854"/>
              <a:gd name="connsiteX3" fmla="*/ 527125 w 3399416"/>
              <a:gd name="connsiteY3" fmla="*/ 3248810 h 5421854"/>
              <a:gd name="connsiteX4" fmla="*/ 774550 w 3399416"/>
              <a:gd name="connsiteY4" fmla="*/ 2807745 h 5421854"/>
              <a:gd name="connsiteX5" fmla="*/ 473336 w 3399416"/>
              <a:gd name="connsiteY5" fmla="*/ 2807745 h 5421854"/>
              <a:gd name="connsiteX6" fmla="*/ 839097 w 3399416"/>
              <a:gd name="connsiteY6" fmla="*/ 2162286 h 5421854"/>
              <a:gd name="connsiteX7" fmla="*/ 1108038 w 3399416"/>
              <a:gd name="connsiteY7" fmla="*/ 1656677 h 5421854"/>
              <a:gd name="connsiteX8" fmla="*/ 935915 w 3399416"/>
              <a:gd name="connsiteY8" fmla="*/ 1656677 h 5421854"/>
              <a:gd name="connsiteX9" fmla="*/ 1226371 w 3399416"/>
              <a:gd name="connsiteY9" fmla="*/ 1129552 h 5421854"/>
              <a:gd name="connsiteX10" fmla="*/ 1398494 w 3399416"/>
              <a:gd name="connsiteY10" fmla="*/ 785308 h 5421854"/>
              <a:gd name="connsiteX11" fmla="*/ 1247887 w 3399416"/>
              <a:gd name="connsiteY11" fmla="*/ 785308 h 5421854"/>
              <a:gd name="connsiteX12" fmla="*/ 1721223 w 3399416"/>
              <a:gd name="connsiteY12" fmla="*/ 0 h 5421854"/>
              <a:gd name="connsiteX13" fmla="*/ 2011678 w 3399416"/>
              <a:gd name="connsiteY13" fmla="*/ 623942 h 5421854"/>
              <a:gd name="connsiteX14" fmla="*/ 2173045 w 3399416"/>
              <a:gd name="connsiteY14" fmla="*/ 774550 h 5421854"/>
              <a:gd name="connsiteX15" fmla="*/ 2043953 w 3399416"/>
              <a:gd name="connsiteY15" fmla="*/ 774550 h 5421854"/>
              <a:gd name="connsiteX16" fmla="*/ 2312894 w 3399416"/>
              <a:gd name="connsiteY16" fmla="*/ 1280159 h 5421854"/>
              <a:gd name="connsiteX17" fmla="*/ 2495774 w 3399416"/>
              <a:gd name="connsiteY17" fmla="*/ 1645919 h 5421854"/>
              <a:gd name="connsiteX18" fmla="*/ 2345167 w 3399416"/>
              <a:gd name="connsiteY18" fmla="*/ 1645919 h 5421854"/>
              <a:gd name="connsiteX19" fmla="*/ 2678655 w 3399416"/>
              <a:gd name="connsiteY19" fmla="*/ 2291378 h 5421854"/>
              <a:gd name="connsiteX20" fmla="*/ 2936838 w 3399416"/>
              <a:gd name="connsiteY20" fmla="*/ 2807745 h 5421854"/>
              <a:gd name="connsiteX21" fmla="*/ 2614108 w 3399416"/>
              <a:gd name="connsiteY21" fmla="*/ 2807745 h 5421854"/>
              <a:gd name="connsiteX22" fmla="*/ 3098202 w 3399416"/>
              <a:gd name="connsiteY22" fmla="*/ 3625326 h 5421854"/>
              <a:gd name="connsiteX23" fmla="*/ 3399416 w 3399416"/>
              <a:gd name="connsiteY23" fmla="*/ 4130936 h 5421854"/>
              <a:gd name="connsiteX24" fmla="*/ 1957892 w 3399416"/>
              <a:gd name="connsiteY24" fmla="*/ 4130936 h 5421854"/>
              <a:gd name="connsiteX25" fmla="*/ 1957892 w 3399416"/>
              <a:gd name="connsiteY25" fmla="*/ 5421854 h 5421854"/>
              <a:gd name="connsiteX26" fmla="*/ 1452282 w 3399416"/>
              <a:gd name="connsiteY26" fmla="*/ 5400338 h 5421854"/>
              <a:gd name="connsiteX0" fmla="*/ 1452282 w 3399416"/>
              <a:gd name="connsiteY0" fmla="*/ 5400338 h 5421854"/>
              <a:gd name="connsiteX1" fmla="*/ 1452282 w 3399416"/>
              <a:gd name="connsiteY1" fmla="*/ 4163209 h 5421854"/>
              <a:gd name="connsiteX2" fmla="*/ 0 w 3399416"/>
              <a:gd name="connsiteY2" fmla="*/ 4163209 h 5421854"/>
              <a:gd name="connsiteX3" fmla="*/ 527125 w 3399416"/>
              <a:gd name="connsiteY3" fmla="*/ 3248810 h 5421854"/>
              <a:gd name="connsiteX4" fmla="*/ 774550 w 3399416"/>
              <a:gd name="connsiteY4" fmla="*/ 2807745 h 5421854"/>
              <a:gd name="connsiteX5" fmla="*/ 473336 w 3399416"/>
              <a:gd name="connsiteY5" fmla="*/ 2807745 h 5421854"/>
              <a:gd name="connsiteX6" fmla="*/ 839097 w 3399416"/>
              <a:gd name="connsiteY6" fmla="*/ 2162286 h 5421854"/>
              <a:gd name="connsiteX7" fmla="*/ 1108038 w 3399416"/>
              <a:gd name="connsiteY7" fmla="*/ 1656677 h 5421854"/>
              <a:gd name="connsiteX8" fmla="*/ 935915 w 3399416"/>
              <a:gd name="connsiteY8" fmla="*/ 1656677 h 5421854"/>
              <a:gd name="connsiteX9" fmla="*/ 1226371 w 3399416"/>
              <a:gd name="connsiteY9" fmla="*/ 1129552 h 5421854"/>
              <a:gd name="connsiteX10" fmla="*/ 1398494 w 3399416"/>
              <a:gd name="connsiteY10" fmla="*/ 785308 h 5421854"/>
              <a:gd name="connsiteX11" fmla="*/ 1247887 w 3399416"/>
              <a:gd name="connsiteY11" fmla="*/ 785308 h 5421854"/>
              <a:gd name="connsiteX12" fmla="*/ 1721223 w 3399416"/>
              <a:gd name="connsiteY12" fmla="*/ 0 h 5421854"/>
              <a:gd name="connsiteX13" fmla="*/ 2043951 w 3399416"/>
              <a:gd name="connsiteY13" fmla="*/ 505608 h 5421854"/>
              <a:gd name="connsiteX14" fmla="*/ 2173045 w 3399416"/>
              <a:gd name="connsiteY14" fmla="*/ 774550 h 5421854"/>
              <a:gd name="connsiteX15" fmla="*/ 2043953 w 3399416"/>
              <a:gd name="connsiteY15" fmla="*/ 774550 h 5421854"/>
              <a:gd name="connsiteX16" fmla="*/ 2312894 w 3399416"/>
              <a:gd name="connsiteY16" fmla="*/ 1280159 h 5421854"/>
              <a:gd name="connsiteX17" fmla="*/ 2495774 w 3399416"/>
              <a:gd name="connsiteY17" fmla="*/ 1645919 h 5421854"/>
              <a:gd name="connsiteX18" fmla="*/ 2345167 w 3399416"/>
              <a:gd name="connsiteY18" fmla="*/ 1645919 h 5421854"/>
              <a:gd name="connsiteX19" fmla="*/ 2678655 w 3399416"/>
              <a:gd name="connsiteY19" fmla="*/ 2291378 h 5421854"/>
              <a:gd name="connsiteX20" fmla="*/ 2936838 w 3399416"/>
              <a:gd name="connsiteY20" fmla="*/ 2807745 h 5421854"/>
              <a:gd name="connsiteX21" fmla="*/ 2614108 w 3399416"/>
              <a:gd name="connsiteY21" fmla="*/ 2807745 h 5421854"/>
              <a:gd name="connsiteX22" fmla="*/ 3098202 w 3399416"/>
              <a:gd name="connsiteY22" fmla="*/ 3625326 h 5421854"/>
              <a:gd name="connsiteX23" fmla="*/ 3399416 w 3399416"/>
              <a:gd name="connsiteY23" fmla="*/ 4130936 h 5421854"/>
              <a:gd name="connsiteX24" fmla="*/ 1957892 w 3399416"/>
              <a:gd name="connsiteY24" fmla="*/ 4130936 h 5421854"/>
              <a:gd name="connsiteX25" fmla="*/ 1957892 w 3399416"/>
              <a:gd name="connsiteY25" fmla="*/ 5421854 h 5421854"/>
              <a:gd name="connsiteX26" fmla="*/ 1452282 w 3399416"/>
              <a:gd name="connsiteY26" fmla="*/ 5400338 h 5421854"/>
              <a:gd name="connsiteX0" fmla="*/ 1452282 w 3399416"/>
              <a:gd name="connsiteY0" fmla="*/ 5400338 h 5421854"/>
              <a:gd name="connsiteX1" fmla="*/ 1452282 w 3399416"/>
              <a:gd name="connsiteY1" fmla="*/ 4163209 h 5421854"/>
              <a:gd name="connsiteX2" fmla="*/ 0 w 3399416"/>
              <a:gd name="connsiteY2" fmla="*/ 4163209 h 5421854"/>
              <a:gd name="connsiteX3" fmla="*/ 527125 w 3399416"/>
              <a:gd name="connsiteY3" fmla="*/ 3248810 h 5421854"/>
              <a:gd name="connsiteX4" fmla="*/ 774550 w 3399416"/>
              <a:gd name="connsiteY4" fmla="*/ 2807745 h 5421854"/>
              <a:gd name="connsiteX5" fmla="*/ 473336 w 3399416"/>
              <a:gd name="connsiteY5" fmla="*/ 2807745 h 5421854"/>
              <a:gd name="connsiteX6" fmla="*/ 839097 w 3399416"/>
              <a:gd name="connsiteY6" fmla="*/ 2162286 h 5421854"/>
              <a:gd name="connsiteX7" fmla="*/ 1108038 w 3399416"/>
              <a:gd name="connsiteY7" fmla="*/ 1656677 h 5421854"/>
              <a:gd name="connsiteX8" fmla="*/ 935915 w 3399416"/>
              <a:gd name="connsiteY8" fmla="*/ 1656677 h 5421854"/>
              <a:gd name="connsiteX9" fmla="*/ 1226371 w 3399416"/>
              <a:gd name="connsiteY9" fmla="*/ 1129552 h 5421854"/>
              <a:gd name="connsiteX10" fmla="*/ 1398494 w 3399416"/>
              <a:gd name="connsiteY10" fmla="*/ 785308 h 5421854"/>
              <a:gd name="connsiteX11" fmla="*/ 1247887 w 3399416"/>
              <a:gd name="connsiteY11" fmla="*/ 785308 h 5421854"/>
              <a:gd name="connsiteX12" fmla="*/ 1721223 w 3399416"/>
              <a:gd name="connsiteY12" fmla="*/ 0 h 5421854"/>
              <a:gd name="connsiteX13" fmla="*/ 2043951 w 3399416"/>
              <a:gd name="connsiteY13" fmla="*/ 505608 h 5421854"/>
              <a:gd name="connsiteX14" fmla="*/ 2237590 w 3399416"/>
              <a:gd name="connsiteY14" fmla="*/ 785308 h 5421854"/>
              <a:gd name="connsiteX15" fmla="*/ 2043953 w 3399416"/>
              <a:gd name="connsiteY15" fmla="*/ 774550 h 5421854"/>
              <a:gd name="connsiteX16" fmla="*/ 2312894 w 3399416"/>
              <a:gd name="connsiteY16" fmla="*/ 1280159 h 5421854"/>
              <a:gd name="connsiteX17" fmla="*/ 2495774 w 3399416"/>
              <a:gd name="connsiteY17" fmla="*/ 1645919 h 5421854"/>
              <a:gd name="connsiteX18" fmla="*/ 2345167 w 3399416"/>
              <a:gd name="connsiteY18" fmla="*/ 1645919 h 5421854"/>
              <a:gd name="connsiteX19" fmla="*/ 2678655 w 3399416"/>
              <a:gd name="connsiteY19" fmla="*/ 2291378 h 5421854"/>
              <a:gd name="connsiteX20" fmla="*/ 2936838 w 3399416"/>
              <a:gd name="connsiteY20" fmla="*/ 2807745 h 5421854"/>
              <a:gd name="connsiteX21" fmla="*/ 2614108 w 3399416"/>
              <a:gd name="connsiteY21" fmla="*/ 2807745 h 5421854"/>
              <a:gd name="connsiteX22" fmla="*/ 3098202 w 3399416"/>
              <a:gd name="connsiteY22" fmla="*/ 3625326 h 5421854"/>
              <a:gd name="connsiteX23" fmla="*/ 3399416 w 3399416"/>
              <a:gd name="connsiteY23" fmla="*/ 4130936 h 5421854"/>
              <a:gd name="connsiteX24" fmla="*/ 1957892 w 3399416"/>
              <a:gd name="connsiteY24" fmla="*/ 4130936 h 5421854"/>
              <a:gd name="connsiteX25" fmla="*/ 1957892 w 3399416"/>
              <a:gd name="connsiteY25" fmla="*/ 5421854 h 5421854"/>
              <a:gd name="connsiteX26" fmla="*/ 1452282 w 3399416"/>
              <a:gd name="connsiteY26" fmla="*/ 5400338 h 5421854"/>
              <a:gd name="connsiteX0" fmla="*/ 1452282 w 3399416"/>
              <a:gd name="connsiteY0" fmla="*/ 5400338 h 5421854"/>
              <a:gd name="connsiteX1" fmla="*/ 1452282 w 3399416"/>
              <a:gd name="connsiteY1" fmla="*/ 4163209 h 5421854"/>
              <a:gd name="connsiteX2" fmla="*/ 0 w 3399416"/>
              <a:gd name="connsiteY2" fmla="*/ 4163209 h 5421854"/>
              <a:gd name="connsiteX3" fmla="*/ 527125 w 3399416"/>
              <a:gd name="connsiteY3" fmla="*/ 3248810 h 5421854"/>
              <a:gd name="connsiteX4" fmla="*/ 774550 w 3399416"/>
              <a:gd name="connsiteY4" fmla="*/ 2807745 h 5421854"/>
              <a:gd name="connsiteX5" fmla="*/ 473336 w 3399416"/>
              <a:gd name="connsiteY5" fmla="*/ 2807745 h 5421854"/>
              <a:gd name="connsiteX6" fmla="*/ 839097 w 3399416"/>
              <a:gd name="connsiteY6" fmla="*/ 2162286 h 5421854"/>
              <a:gd name="connsiteX7" fmla="*/ 1108038 w 3399416"/>
              <a:gd name="connsiteY7" fmla="*/ 1656677 h 5421854"/>
              <a:gd name="connsiteX8" fmla="*/ 935915 w 3399416"/>
              <a:gd name="connsiteY8" fmla="*/ 1656677 h 5421854"/>
              <a:gd name="connsiteX9" fmla="*/ 1226371 w 3399416"/>
              <a:gd name="connsiteY9" fmla="*/ 1129552 h 5421854"/>
              <a:gd name="connsiteX10" fmla="*/ 1398494 w 3399416"/>
              <a:gd name="connsiteY10" fmla="*/ 785308 h 5421854"/>
              <a:gd name="connsiteX11" fmla="*/ 1226372 w 3399416"/>
              <a:gd name="connsiteY11" fmla="*/ 763793 h 5421854"/>
              <a:gd name="connsiteX12" fmla="*/ 1721223 w 3399416"/>
              <a:gd name="connsiteY12" fmla="*/ 0 h 5421854"/>
              <a:gd name="connsiteX13" fmla="*/ 2043951 w 3399416"/>
              <a:gd name="connsiteY13" fmla="*/ 505608 h 5421854"/>
              <a:gd name="connsiteX14" fmla="*/ 2237590 w 3399416"/>
              <a:gd name="connsiteY14" fmla="*/ 785308 h 5421854"/>
              <a:gd name="connsiteX15" fmla="*/ 2043953 w 3399416"/>
              <a:gd name="connsiteY15" fmla="*/ 774550 h 5421854"/>
              <a:gd name="connsiteX16" fmla="*/ 2312894 w 3399416"/>
              <a:gd name="connsiteY16" fmla="*/ 1280159 h 5421854"/>
              <a:gd name="connsiteX17" fmla="*/ 2495774 w 3399416"/>
              <a:gd name="connsiteY17" fmla="*/ 1645919 h 5421854"/>
              <a:gd name="connsiteX18" fmla="*/ 2345167 w 3399416"/>
              <a:gd name="connsiteY18" fmla="*/ 1645919 h 5421854"/>
              <a:gd name="connsiteX19" fmla="*/ 2678655 w 3399416"/>
              <a:gd name="connsiteY19" fmla="*/ 2291378 h 5421854"/>
              <a:gd name="connsiteX20" fmla="*/ 2936838 w 3399416"/>
              <a:gd name="connsiteY20" fmla="*/ 2807745 h 5421854"/>
              <a:gd name="connsiteX21" fmla="*/ 2614108 w 3399416"/>
              <a:gd name="connsiteY21" fmla="*/ 2807745 h 5421854"/>
              <a:gd name="connsiteX22" fmla="*/ 3098202 w 3399416"/>
              <a:gd name="connsiteY22" fmla="*/ 3625326 h 5421854"/>
              <a:gd name="connsiteX23" fmla="*/ 3399416 w 3399416"/>
              <a:gd name="connsiteY23" fmla="*/ 4130936 h 5421854"/>
              <a:gd name="connsiteX24" fmla="*/ 1957892 w 3399416"/>
              <a:gd name="connsiteY24" fmla="*/ 4130936 h 5421854"/>
              <a:gd name="connsiteX25" fmla="*/ 1957892 w 3399416"/>
              <a:gd name="connsiteY25" fmla="*/ 5421854 h 5421854"/>
              <a:gd name="connsiteX26" fmla="*/ 1452282 w 3399416"/>
              <a:gd name="connsiteY26" fmla="*/ 5400338 h 54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399416" h="5421854">
                <a:moveTo>
                  <a:pt x="1452282" y="5400338"/>
                </a:moveTo>
                <a:lnTo>
                  <a:pt x="1452282" y="4163209"/>
                </a:lnTo>
                <a:lnTo>
                  <a:pt x="0" y="4163209"/>
                </a:lnTo>
                <a:lnTo>
                  <a:pt x="527125" y="3248810"/>
                </a:lnTo>
                <a:lnTo>
                  <a:pt x="774550" y="2807745"/>
                </a:lnTo>
                <a:lnTo>
                  <a:pt x="473336" y="2807745"/>
                </a:lnTo>
                <a:lnTo>
                  <a:pt x="839097" y="2162286"/>
                </a:lnTo>
                <a:lnTo>
                  <a:pt x="1108038" y="1656677"/>
                </a:lnTo>
                <a:lnTo>
                  <a:pt x="935915" y="1656677"/>
                </a:lnTo>
                <a:lnTo>
                  <a:pt x="1226371" y="1129552"/>
                </a:lnTo>
                <a:lnTo>
                  <a:pt x="1398494" y="785308"/>
                </a:lnTo>
                <a:lnTo>
                  <a:pt x="1226372" y="763793"/>
                </a:lnTo>
                <a:lnTo>
                  <a:pt x="1721223" y="0"/>
                </a:lnTo>
                <a:lnTo>
                  <a:pt x="2043951" y="505608"/>
                </a:lnTo>
                <a:lnTo>
                  <a:pt x="2237590" y="785308"/>
                </a:lnTo>
                <a:lnTo>
                  <a:pt x="2043953" y="774550"/>
                </a:lnTo>
                <a:lnTo>
                  <a:pt x="2312894" y="1280159"/>
                </a:lnTo>
                <a:lnTo>
                  <a:pt x="2495774" y="1645919"/>
                </a:lnTo>
                <a:lnTo>
                  <a:pt x="2345167" y="1645919"/>
                </a:lnTo>
                <a:lnTo>
                  <a:pt x="2678655" y="2291378"/>
                </a:lnTo>
                <a:lnTo>
                  <a:pt x="2936838" y="2807745"/>
                </a:lnTo>
                <a:lnTo>
                  <a:pt x="2614108" y="2807745"/>
                </a:lnTo>
                <a:lnTo>
                  <a:pt x="3098202" y="3625326"/>
                </a:lnTo>
                <a:lnTo>
                  <a:pt x="3399416" y="4130936"/>
                </a:lnTo>
                <a:lnTo>
                  <a:pt x="1957892" y="4130936"/>
                </a:lnTo>
                <a:lnTo>
                  <a:pt x="1957892" y="5421854"/>
                </a:lnTo>
                <a:lnTo>
                  <a:pt x="1452282" y="5400338"/>
                </a:lnTo>
                <a:close/>
              </a:path>
            </a:pathLst>
          </a:custGeom>
          <a:solidFill>
            <a:srgbClr val="48E5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39" name="Group 38"/>
          <p:cNvGrpSpPr/>
          <p:nvPr/>
        </p:nvGrpSpPr>
        <p:grpSpPr>
          <a:xfrm>
            <a:off x="2051720" y="3073896"/>
            <a:ext cx="5192810" cy="859160"/>
            <a:chOff x="2051720" y="3073896"/>
            <a:chExt cx="5192810" cy="85916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2051720" y="3073896"/>
              <a:ext cx="5192810" cy="0"/>
            </a:xfrm>
            <a:prstGeom prst="line">
              <a:avLst/>
            </a:prstGeom>
            <a:ln w="22225">
              <a:solidFill>
                <a:srgbClr val="48E5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2051720" y="3933056"/>
              <a:ext cx="5192810" cy="0"/>
            </a:xfrm>
            <a:prstGeom prst="line">
              <a:avLst/>
            </a:prstGeom>
            <a:ln w="22225">
              <a:solidFill>
                <a:srgbClr val="48E50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4716016" y="3143403"/>
              <a:ext cx="0" cy="720080"/>
            </a:xfrm>
            <a:prstGeom prst="straightConnector1">
              <a:avLst/>
            </a:prstGeom>
            <a:ln w="22225">
              <a:solidFill>
                <a:srgbClr val="48E509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35359" y="764704"/>
            <a:ext cx="304800" cy="406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08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85185E-6 L -0.00034 -0.055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3.7037E-7 L -0.00035 -0.0319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PZs_1 s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0300" y="71438"/>
            <a:ext cx="438626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18B101-696B-49EB-AD8C-26E24805FC8B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  <p:grpSp>
        <p:nvGrpSpPr>
          <p:cNvPr id="9" name="Group 8"/>
          <p:cNvGrpSpPr/>
          <p:nvPr/>
        </p:nvGrpSpPr>
        <p:grpSpPr>
          <a:xfrm>
            <a:off x="323528" y="284803"/>
            <a:ext cx="3888432" cy="6312549"/>
            <a:chOff x="323528" y="107301"/>
            <a:chExt cx="3888432" cy="6312549"/>
          </a:xfrm>
        </p:grpSpPr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 l="29066" t="17502" r="26253" b="6252"/>
            <a:stretch>
              <a:fillRect/>
            </a:stretch>
          </p:blipFill>
          <p:spPr bwMode="auto">
            <a:xfrm>
              <a:off x="899592" y="2177732"/>
              <a:ext cx="3312368" cy="4242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" name="Group 7"/>
            <p:cNvGrpSpPr/>
            <p:nvPr/>
          </p:nvGrpSpPr>
          <p:grpSpPr>
            <a:xfrm>
              <a:off x="323528" y="107301"/>
              <a:ext cx="2376264" cy="1008112"/>
              <a:chOff x="323528" y="107301"/>
              <a:chExt cx="2376264" cy="1008112"/>
            </a:xfrm>
          </p:grpSpPr>
          <p:sp>
            <p:nvSpPr>
              <p:cNvPr id="5" name="Oval Callout 4"/>
              <p:cNvSpPr/>
              <p:nvPr/>
            </p:nvSpPr>
            <p:spPr>
              <a:xfrm>
                <a:off x="323528" y="107301"/>
                <a:ext cx="2376264" cy="1008112"/>
              </a:xfrm>
              <a:prstGeom prst="wedgeEllipseCallout">
                <a:avLst>
                  <a:gd name="adj1" fmla="val 47073"/>
                  <a:gd name="adj2" fmla="val 152044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55576" y="332656"/>
                <a:ext cx="16447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err="1" smtClean="0"/>
                  <a:t>Ariba</a:t>
                </a:r>
                <a:r>
                  <a:rPr lang="en-CA" dirty="0" smtClean="0"/>
                  <a:t> </a:t>
                </a:r>
                <a:r>
                  <a:rPr lang="en-CA" dirty="0" err="1" smtClean="0"/>
                  <a:t>bien</a:t>
                </a:r>
                <a:r>
                  <a:rPr lang="en-CA" dirty="0" smtClean="0"/>
                  <a:t>. Abajo mal.</a:t>
                </a:r>
                <a:endParaRPr lang="en-CA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859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18</a:t>
            </a:fld>
            <a:endParaRPr lang="en-CA"/>
          </a:p>
        </p:txBody>
      </p:sp>
      <p:grpSp>
        <p:nvGrpSpPr>
          <p:cNvPr id="3" name="Group 2"/>
          <p:cNvGrpSpPr/>
          <p:nvPr/>
        </p:nvGrpSpPr>
        <p:grpSpPr>
          <a:xfrm>
            <a:off x="107504" y="332656"/>
            <a:ext cx="7992888" cy="5430797"/>
            <a:chOff x="107504" y="332656"/>
            <a:chExt cx="7992888" cy="543079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879" y="332656"/>
              <a:ext cx="7096513" cy="51449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07504" y="5517232"/>
              <a:ext cx="21602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000" dirty="0" smtClean="0"/>
                <a:t>Wang et al., 2006</a:t>
              </a:r>
              <a:endParaRPr lang="en-CA" sz="1000" dirty="0"/>
            </a:p>
          </p:txBody>
        </p:sp>
      </p:grpSp>
      <p:sp>
        <p:nvSpPr>
          <p:cNvPr id="5" name="TextBox 4"/>
          <p:cNvSpPr txBox="1"/>
          <p:nvPr/>
        </p:nvSpPr>
        <p:spPr>
          <a:xfrm rot="16200000">
            <a:off x="-796492" y="2348710"/>
            <a:ext cx="443221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2000" b="1" dirty="0" err="1" smtClean="0"/>
              <a:t>Cambio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en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productividad</a:t>
            </a:r>
            <a:r>
              <a:rPr lang="en-CA" sz="2000" b="1" dirty="0" smtClean="0"/>
              <a:t> (m3/ha)</a:t>
            </a:r>
            <a:endParaRPr lang="en-CA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52151" y="5085184"/>
            <a:ext cx="392816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Aumento </a:t>
            </a:r>
            <a:r>
              <a:rPr lang="es-ES" sz="2000" b="1" dirty="0"/>
              <a:t>de </a:t>
            </a:r>
            <a:r>
              <a:rPr lang="es-ES" sz="2000" b="1" dirty="0" smtClean="0"/>
              <a:t>PMA (°C)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412695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86EA8-A1F0-485C-B6B9-0C39B0699E71}" type="slidenum">
              <a:rPr lang="en-CA" smtClean="0"/>
              <a:pPr>
                <a:defRPr/>
              </a:pPr>
              <a:t>19</a:t>
            </a:fld>
            <a:endParaRPr lang="en-CA"/>
          </a:p>
        </p:txBody>
      </p:sp>
      <p:pic>
        <p:nvPicPr>
          <p:cNvPr id="3328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757" y="34233"/>
            <a:ext cx="4876515" cy="3629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6165304"/>
            <a:ext cx="18922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dirty="0" smtClean="0"/>
              <a:t>C. Daly. 2010. J. Appl. Met. </a:t>
            </a:r>
            <a:r>
              <a:rPr lang="en-CA" sz="900" dirty="0" err="1" smtClean="0"/>
              <a:t>Clim</a:t>
            </a:r>
            <a:r>
              <a:rPr lang="en-CA" sz="900" dirty="0" smtClean="0"/>
              <a:t>.</a:t>
            </a:r>
            <a:endParaRPr lang="en-CA" sz="9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 b="49524"/>
          <a:stretch/>
        </p:blipFill>
        <p:spPr bwMode="auto">
          <a:xfrm>
            <a:off x="2071749" y="3501008"/>
            <a:ext cx="4876515" cy="317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92280" y="1196752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/>
              <a:t>1990 </a:t>
            </a:r>
            <a:r>
              <a:rPr lang="es-ES" sz="1400" b="1" dirty="0"/>
              <a:t>Mapa </a:t>
            </a:r>
            <a:r>
              <a:rPr lang="es-ES" sz="1400" b="1" dirty="0"/>
              <a:t>de zonas de resistencia al </a:t>
            </a:r>
            <a:r>
              <a:rPr lang="es-ES" sz="1400" b="1" dirty="0"/>
              <a:t>frío de plantas</a:t>
            </a:r>
            <a:endParaRPr lang="en-CA" sz="1400" b="1" dirty="0"/>
          </a:p>
          <a:p>
            <a:endParaRPr lang="en-CA" sz="1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052736"/>
            <a:ext cx="174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err="1" smtClean="0"/>
              <a:t>Migración</a:t>
            </a:r>
            <a:r>
              <a:rPr lang="en-CA" sz="1600" dirty="0" smtClean="0"/>
              <a:t> </a:t>
            </a:r>
            <a:r>
              <a:rPr lang="en-CA" sz="1600" dirty="0" err="1" smtClean="0"/>
              <a:t>asistada</a:t>
            </a:r>
            <a:r>
              <a:rPr lang="en-CA" sz="1600" dirty="0" smtClean="0"/>
              <a:t> y </a:t>
            </a:r>
            <a:r>
              <a:rPr lang="en-CA" sz="1600" dirty="0" err="1" smtClean="0"/>
              <a:t>esta</a:t>
            </a:r>
            <a:r>
              <a:rPr lang="en-CA" sz="1600" dirty="0" smtClean="0"/>
              <a:t> </a:t>
            </a:r>
            <a:r>
              <a:rPr lang="en-CA" sz="1600" dirty="0" err="1" smtClean="0"/>
              <a:t>utilizado</a:t>
            </a:r>
            <a:r>
              <a:rPr lang="en-CA" sz="1600" dirty="0" smtClean="0"/>
              <a:t> </a:t>
            </a:r>
            <a:r>
              <a:rPr lang="en-CA" sz="1600" dirty="0" err="1" smtClean="0"/>
              <a:t>en</a:t>
            </a:r>
            <a:r>
              <a:rPr lang="en-CA" sz="1600" dirty="0" smtClean="0"/>
              <a:t> la </a:t>
            </a:r>
            <a:r>
              <a:rPr lang="en-CA" sz="1600" dirty="0" err="1" smtClean="0"/>
              <a:t>horticultura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7092280" y="4275093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smtClean="0"/>
              <a:t>2012 </a:t>
            </a:r>
            <a:r>
              <a:rPr lang="es-ES" sz="1400" b="1" dirty="0"/>
              <a:t>Mapa </a:t>
            </a:r>
            <a:r>
              <a:rPr lang="es-ES" sz="1400" b="1" dirty="0"/>
              <a:t>de zonas de resistencia al </a:t>
            </a:r>
            <a:r>
              <a:rPr lang="es-ES" sz="1400" b="1" dirty="0"/>
              <a:t>frío de plantas</a:t>
            </a:r>
            <a:endParaRPr lang="en-CA" sz="1400" b="1" dirty="0"/>
          </a:p>
          <a:p>
            <a:endParaRPr lang="en-CA" sz="1400" b="1" dirty="0"/>
          </a:p>
        </p:txBody>
      </p:sp>
    </p:spTree>
    <p:extLst>
      <p:ext uri="{BB962C8B-B14F-4D97-AF65-F5344CB8AC3E}">
        <p14:creationId xmlns:p14="http://schemas.microsoft.com/office/powerpoint/2010/main" val="156538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681038" y="1541463"/>
            <a:ext cx="1384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sz="1800">
                <a:latin typeface="Calibri" pitchFamily="34" charset="0"/>
                <a:cs typeface="Arial" pitchFamily="34" charset="0"/>
              </a:rPr>
              <a:t>1931-1960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4770438" y="1535113"/>
            <a:ext cx="1381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32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56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Myriad Pro"/>
                <a:ea typeface="Myriad Pro"/>
                <a:cs typeface="Myriad Pro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CA" altLang="en-US" sz="1800">
                <a:latin typeface="Calibri" pitchFamily="34" charset="0"/>
                <a:cs typeface="Arial" pitchFamily="34" charset="0"/>
              </a:rPr>
              <a:t>1981-2010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49038" y="116632"/>
            <a:ext cx="8643442" cy="4320474"/>
            <a:chOff x="249038" y="548686"/>
            <a:chExt cx="8643442" cy="4320474"/>
          </a:xfrm>
        </p:grpSpPr>
        <p:grpSp>
          <p:nvGrpSpPr>
            <p:cNvPr id="3" name="Group 2"/>
            <p:cNvGrpSpPr>
              <a:grpSpLocks noChangeAspect="1"/>
            </p:cNvGrpSpPr>
            <p:nvPr/>
          </p:nvGrpSpPr>
          <p:grpSpPr>
            <a:xfrm>
              <a:off x="249038" y="548686"/>
              <a:ext cx="8643442" cy="4320474"/>
              <a:chOff x="415603" y="1034006"/>
              <a:chExt cx="8272785" cy="4135198"/>
            </a:xfrm>
          </p:grpSpPr>
          <p:grpSp>
            <p:nvGrpSpPr>
              <p:cNvPr id="14339" name="Group 5"/>
              <p:cNvGrpSpPr>
                <a:grpSpLocks/>
              </p:cNvGrpSpPr>
              <p:nvPr/>
            </p:nvGrpSpPr>
            <p:grpSpPr bwMode="auto">
              <a:xfrm>
                <a:off x="4519613" y="1498600"/>
                <a:ext cx="4168775" cy="3321050"/>
                <a:chOff x="1800" y="1998"/>
                <a:chExt cx="8640" cy="7785"/>
              </a:xfrm>
            </p:grpSpPr>
            <p:pic>
              <p:nvPicPr>
                <p:cNvPr id="14344" name="Picture 6" descr="phz1981-2010_class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800" y="1998"/>
                  <a:ext cx="8640" cy="7785"/>
                </a:xfrm>
                <a:prstGeom prst="rect">
                  <a:avLst/>
                </a:prstGeom>
                <a:noFill/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45" name="Picture 7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15" y="2262"/>
                  <a:ext cx="1920" cy="3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" name="Group 1"/>
              <p:cNvGrpSpPr/>
              <p:nvPr/>
            </p:nvGrpSpPr>
            <p:grpSpPr>
              <a:xfrm>
                <a:off x="415603" y="1034006"/>
                <a:ext cx="6964709" cy="4135198"/>
                <a:chOff x="415603" y="1028760"/>
                <a:chExt cx="6964709" cy="4135198"/>
              </a:xfrm>
            </p:grpSpPr>
            <p:grpSp>
              <p:nvGrpSpPr>
                <p:cNvPr id="14338" name="Group 2"/>
                <p:cNvGrpSpPr>
                  <a:grpSpLocks/>
                </p:cNvGrpSpPr>
                <p:nvPr/>
              </p:nvGrpSpPr>
              <p:grpSpPr bwMode="auto">
                <a:xfrm>
                  <a:off x="427038" y="1498600"/>
                  <a:ext cx="4057650" cy="3321050"/>
                  <a:chOff x="1800" y="2619"/>
                  <a:chExt cx="8640" cy="7780"/>
                </a:xfrm>
              </p:grpSpPr>
              <p:pic>
                <p:nvPicPr>
                  <p:cNvPr id="14346" name="Picture 3" descr="phz1931-1960_class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800" y="2619"/>
                    <a:ext cx="8640" cy="7780"/>
                  </a:xfrm>
                  <a:prstGeom prst="rect">
                    <a:avLst/>
                  </a:prstGeom>
                  <a:noFill/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4347" name="Picture 4" descr="legend_phz_2column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4599" t="22978" r="43492" b="44774"/>
                  <a:stretch>
                    <a:fillRect/>
                  </a:stretch>
                </p:blipFill>
                <p:spPr bwMode="auto">
                  <a:xfrm>
                    <a:off x="8445" y="2894"/>
                    <a:ext cx="1890" cy="35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415603" y="4824205"/>
                  <a:ext cx="3132162" cy="3397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100" dirty="0" smtClean="0"/>
                    <a:t>McKenney et al. 2014. BioScience</a:t>
                  </a:r>
                  <a:endParaRPr lang="en-CA" sz="1100" dirty="0"/>
                </a:p>
              </p:txBody>
            </p:sp>
            <p:sp>
              <p:nvSpPr>
                <p:cNvPr id="1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585812" y="1028760"/>
                  <a:ext cx="6794500" cy="3240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5pPr>
                  <a:lvl6pPr marL="25146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6pPr>
                  <a:lvl7pPr marL="29718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7pPr>
                  <a:lvl8pPr marL="34290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8pPr>
                  <a:lvl9pPr marL="3886200" indent="-228600" defTabSz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pitchFamily="34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s-ES" sz="1600" b="1" dirty="0"/>
                    <a:t>Mapa de zonas de resistencia al frío de plantas</a:t>
                  </a:r>
                  <a:endParaRPr lang="en-CA" altLang="en-US" sz="1600" dirty="0" smtClean="0">
                    <a:latin typeface="+mn-lt"/>
                  </a:endParaRPr>
                </a:p>
              </p:txBody>
            </p:sp>
          </p:grpSp>
        </p:grpSp>
        <p:sp>
          <p:nvSpPr>
            <p:cNvPr id="17" name="TextBox 5"/>
            <p:cNvSpPr txBox="1">
              <a:spLocks noChangeArrowheads="1"/>
            </p:cNvSpPr>
            <p:nvPr/>
          </p:nvSpPr>
          <p:spPr bwMode="auto">
            <a:xfrm>
              <a:off x="426873" y="1148720"/>
              <a:ext cx="1384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32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CA" altLang="en-US" sz="1400" dirty="0">
                  <a:latin typeface="Calibri" pitchFamily="34" charset="0"/>
                  <a:cs typeface="Arial" pitchFamily="34" charset="0"/>
                </a:rPr>
                <a:t>1931-1960</a:t>
              </a:r>
            </a:p>
          </p:txBody>
        </p:sp>
        <p:sp>
          <p:nvSpPr>
            <p:cNvPr id="18" name="TextBox 10"/>
            <p:cNvSpPr txBox="1">
              <a:spLocks noChangeArrowheads="1"/>
            </p:cNvSpPr>
            <p:nvPr/>
          </p:nvSpPr>
          <p:spPr bwMode="auto">
            <a:xfrm>
              <a:off x="4705460" y="1169122"/>
              <a:ext cx="125556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32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B856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Myriad Pro"/>
                  <a:ea typeface="Myriad Pro"/>
                  <a:cs typeface="Myriad Pro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CA" altLang="en-US" sz="1400" dirty="0">
                  <a:latin typeface="Calibri" pitchFamily="34" charset="0"/>
                  <a:cs typeface="Arial" pitchFamily="34" charset="0"/>
                </a:rPr>
                <a:t>1981-2010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29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21</a:t>
            </a:fld>
            <a:endParaRPr lang="en-CA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435063"/>
            <a:ext cx="3093342" cy="309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98" y="3154577"/>
            <a:ext cx="3675149" cy="366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1776209" cy="274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3247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9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22</a:t>
            </a:fld>
            <a:endParaRPr lang="en-CA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2936"/>
            <a:ext cx="6192674" cy="436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0" y="5886642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/>
              <a:t>IPCC 2001</a:t>
            </a:r>
            <a:endParaRPr lang="en-CA" sz="1100" dirty="0"/>
          </a:p>
        </p:txBody>
      </p:sp>
      <p:grpSp>
        <p:nvGrpSpPr>
          <p:cNvPr id="10" name="Group 9"/>
          <p:cNvGrpSpPr/>
          <p:nvPr/>
        </p:nvGrpSpPr>
        <p:grpSpPr>
          <a:xfrm>
            <a:off x="5940151" y="968742"/>
            <a:ext cx="1296159" cy="2700391"/>
            <a:chOff x="6876256" y="902967"/>
            <a:chExt cx="1634292" cy="2259755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876256" y="3162722"/>
              <a:ext cx="1452526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6876256" y="908720"/>
              <a:ext cx="1452522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8510548" y="1052736"/>
              <a:ext cx="0" cy="2016224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 rot="16200000">
              <a:off x="7313729" y="1661069"/>
              <a:ext cx="1904272" cy="388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retraso de </a:t>
              </a:r>
              <a:r>
                <a:rPr lang="es-ES" sz="1400" dirty="0" smtClean="0"/>
                <a:t>la </a:t>
              </a:r>
              <a:r>
                <a:rPr lang="en-CA" sz="1400" dirty="0" err="1" smtClean="0"/>
                <a:t>evolución</a:t>
              </a:r>
              <a:endParaRPr lang="en-CA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51520" y="499914"/>
            <a:ext cx="2160240" cy="648072"/>
            <a:chOff x="251520" y="404664"/>
            <a:chExt cx="1800200" cy="792088"/>
          </a:xfrm>
        </p:grpSpPr>
        <p:sp>
          <p:nvSpPr>
            <p:cNvPr id="21" name="Freeform 20"/>
            <p:cNvSpPr/>
            <p:nvPr/>
          </p:nvSpPr>
          <p:spPr>
            <a:xfrm>
              <a:off x="251520" y="404664"/>
              <a:ext cx="133350" cy="438150"/>
            </a:xfrm>
            <a:custGeom>
              <a:avLst/>
              <a:gdLst>
                <a:gd name="connsiteX0" fmla="*/ 0 w 133350"/>
                <a:gd name="connsiteY0" fmla="*/ 438150 h 438150"/>
                <a:gd name="connsiteX1" fmla="*/ 76200 w 133350"/>
                <a:gd name="connsiteY1" fmla="*/ 133350 h 438150"/>
                <a:gd name="connsiteX2" fmla="*/ 95250 w 133350"/>
                <a:gd name="connsiteY2" fmla="*/ 285750 h 438150"/>
                <a:gd name="connsiteX3" fmla="*/ 133350 w 133350"/>
                <a:gd name="connsiteY3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38150">
                  <a:moveTo>
                    <a:pt x="0" y="438150"/>
                  </a:moveTo>
                  <a:lnTo>
                    <a:pt x="76200" y="133350"/>
                  </a:lnTo>
                  <a:lnTo>
                    <a:pt x="95250" y="285750"/>
                  </a:lnTo>
                  <a:lnTo>
                    <a:pt x="133350" y="0"/>
                  </a:lnTo>
                </a:path>
              </a:pathLst>
            </a:cu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51520" y="758602"/>
              <a:ext cx="133350" cy="438150"/>
            </a:xfrm>
            <a:custGeom>
              <a:avLst/>
              <a:gdLst>
                <a:gd name="connsiteX0" fmla="*/ 0 w 133350"/>
                <a:gd name="connsiteY0" fmla="*/ 438150 h 438150"/>
                <a:gd name="connsiteX1" fmla="*/ 76200 w 133350"/>
                <a:gd name="connsiteY1" fmla="*/ 133350 h 438150"/>
                <a:gd name="connsiteX2" fmla="*/ 95250 w 133350"/>
                <a:gd name="connsiteY2" fmla="*/ 285750 h 438150"/>
                <a:gd name="connsiteX3" fmla="*/ 133350 w 133350"/>
                <a:gd name="connsiteY3" fmla="*/ 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38150">
                  <a:moveTo>
                    <a:pt x="0" y="438150"/>
                  </a:moveTo>
                  <a:lnTo>
                    <a:pt x="76200" y="133350"/>
                  </a:lnTo>
                  <a:lnTo>
                    <a:pt x="95250" y="285750"/>
                  </a:lnTo>
                  <a:lnTo>
                    <a:pt x="133350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7544" y="404664"/>
              <a:ext cx="1368152" cy="319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/>
                <a:t>Proxy </a:t>
              </a:r>
              <a:r>
                <a:rPr lang="en-CA" sz="1100" dirty="0" err="1" smtClean="0"/>
                <a:t>temperaturas</a:t>
              </a:r>
              <a:endParaRPr lang="en-CA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67544" y="764704"/>
              <a:ext cx="1584176" cy="319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err="1" smtClean="0"/>
                <a:t>Temperaturas</a:t>
              </a:r>
              <a:r>
                <a:rPr lang="en-CA" sz="1100" dirty="0" smtClean="0"/>
                <a:t> </a:t>
              </a:r>
              <a:r>
                <a:rPr lang="en-CA" sz="1100" dirty="0" err="1" smtClean="0"/>
                <a:t>observadas</a:t>
              </a:r>
              <a:endParaRPr lang="en-CA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624800" y="955848"/>
            <a:ext cx="681372" cy="4477315"/>
            <a:chOff x="6627312" y="968040"/>
            <a:chExt cx="681372" cy="4477315"/>
          </a:xfrm>
        </p:grpSpPr>
        <p:grpSp>
          <p:nvGrpSpPr>
            <p:cNvPr id="18" name="Group 17"/>
            <p:cNvGrpSpPr/>
            <p:nvPr/>
          </p:nvGrpSpPr>
          <p:grpSpPr>
            <a:xfrm>
              <a:off x="6627312" y="1174717"/>
              <a:ext cx="681372" cy="4270638"/>
              <a:chOff x="7239000" y="757238"/>
              <a:chExt cx="681372" cy="4635030"/>
            </a:xfrm>
          </p:grpSpPr>
          <p:sp>
            <p:nvSpPr>
              <p:cNvPr id="6" name="Freeform 5"/>
              <p:cNvSpPr/>
              <p:nvPr/>
            </p:nvSpPr>
            <p:spPr>
              <a:xfrm>
                <a:off x="7239000" y="757238"/>
                <a:ext cx="106660" cy="747712"/>
              </a:xfrm>
              <a:custGeom>
                <a:avLst/>
                <a:gdLst>
                  <a:gd name="connsiteX0" fmla="*/ 0 w 247650"/>
                  <a:gd name="connsiteY0" fmla="*/ 652462 h 747712"/>
                  <a:gd name="connsiteX1" fmla="*/ 71438 w 247650"/>
                  <a:gd name="connsiteY1" fmla="*/ 747712 h 747712"/>
                  <a:gd name="connsiteX2" fmla="*/ 100013 w 247650"/>
                  <a:gd name="connsiteY2" fmla="*/ 476250 h 747712"/>
                  <a:gd name="connsiteX3" fmla="*/ 119063 w 247650"/>
                  <a:gd name="connsiteY3" fmla="*/ 333375 h 747712"/>
                  <a:gd name="connsiteX4" fmla="*/ 138113 w 247650"/>
                  <a:gd name="connsiteY4" fmla="*/ 419100 h 747712"/>
                  <a:gd name="connsiteX5" fmla="*/ 138113 w 247650"/>
                  <a:gd name="connsiteY5" fmla="*/ 223837 h 747712"/>
                  <a:gd name="connsiteX6" fmla="*/ 157163 w 247650"/>
                  <a:gd name="connsiteY6" fmla="*/ 285750 h 747712"/>
                  <a:gd name="connsiteX7" fmla="*/ 180975 w 247650"/>
                  <a:gd name="connsiteY7" fmla="*/ 138112 h 747712"/>
                  <a:gd name="connsiteX8" fmla="*/ 195263 w 247650"/>
                  <a:gd name="connsiteY8" fmla="*/ 185737 h 747712"/>
                  <a:gd name="connsiteX9" fmla="*/ 195263 w 247650"/>
                  <a:gd name="connsiteY9" fmla="*/ 57150 h 747712"/>
                  <a:gd name="connsiteX10" fmla="*/ 223838 w 247650"/>
                  <a:gd name="connsiteY10" fmla="*/ 295275 h 747712"/>
                  <a:gd name="connsiteX11" fmla="*/ 247650 w 247650"/>
                  <a:gd name="connsiteY11" fmla="*/ 0 h 747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7650" h="747712">
                    <a:moveTo>
                      <a:pt x="0" y="652462"/>
                    </a:moveTo>
                    <a:lnTo>
                      <a:pt x="71438" y="747712"/>
                    </a:lnTo>
                    <a:lnTo>
                      <a:pt x="100013" y="476250"/>
                    </a:lnTo>
                    <a:lnTo>
                      <a:pt x="119063" y="333375"/>
                    </a:lnTo>
                    <a:lnTo>
                      <a:pt x="138113" y="419100"/>
                    </a:lnTo>
                    <a:lnTo>
                      <a:pt x="138113" y="223837"/>
                    </a:lnTo>
                    <a:lnTo>
                      <a:pt x="157163" y="285750"/>
                    </a:lnTo>
                    <a:lnTo>
                      <a:pt x="180975" y="138112"/>
                    </a:lnTo>
                    <a:lnTo>
                      <a:pt x="195263" y="185737"/>
                    </a:lnTo>
                    <a:lnTo>
                      <a:pt x="195263" y="57150"/>
                    </a:lnTo>
                    <a:lnTo>
                      <a:pt x="223838" y="295275"/>
                    </a:lnTo>
                    <a:lnTo>
                      <a:pt x="247650" y="0"/>
                    </a:lnTo>
                  </a:path>
                </a:pathLst>
              </a:custGeom>
              <a:noFill/>
              <a:ln w="158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7308304" y="5343512"/>
                <a:ext cx="612068" cy="48756"/>
                <a:chOff x="7308304" y="5343512"/>
                <a:chExt cx="612068" cy="48756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>
                  <a:off x="7308304" y="5392268"/>
                  <a:ext cx="612068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 flipV="1">
                  <a:off x="7524328" y="5343512"/>
                  <a:ext cx="0" cy="46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flipV="1">
                  <a:off x="7812360" y="5345468"/>
                  <a:ext cx="0" cy="468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7" name="Freeform 26"/>
            <p:cNvSpPr/>
            <p:nvPr/>
          </p:nvSpPr>
          <p:spPr>
            <a:xfrm>
              <a:off x="6736044" y="968040"/>
              <a:ext cx="106660" cy="444736"/>
            </a:xfrm>
            <a:custGeom>
              <a:avLst/>
              <a:gdLst>
                <a:gd name="connsiteX0" fmla="*/ 0 w 247650"/>
                <a:gd name="connsiteY0" fmla="*/ 652462 h 747712"/>
                <a:gd name="connsiteX1" fmla="*/ 71438 w 247650"/>
                <a:gd name="connsiteY1" fmla="*/ 747712 h 747712"/>
                <a:gd name="connsiteX2" fmla="*/ 100013 w 247650"/>
                <a:gd name="connsiteY2" fmla="*/ 476250 h 747712"/>
                <a:gd name="connsiteX3" fmla="*/ 119063 w 247650"/>
                <a:gd name="connsiteY3" fmla="*/ 333375 h 747712"/>
                <a:gd name="connsiteX4" fmla="*/ 138113 w 247650"/>
                <a:gd name="connsiteY4" fmla="*/ 419100 h 747712"/>
                <a:gd name="connsiteX5" fmla="*/ 138113 w 247650"/>
                <a:gd name="connsiteY5" fmla="*/ 223837 h 747712"/>
                <a:gd name="connsiteX6" fmla="*/ 157163 w 247650"/>
                <a:gd name="connsiteY6" fmla="*/ 285750 h 747712"/>
                <a:gd name="connsiteX7" fmla="*/ 180975 w 247650"/>
                <a:gd name="connsiteY7" fmla="*/ 138112 h 747712"/>
                <a:gd name="connsiteX8" fmla="*/ 195263 w 247650"/>
                <a:gd name="connsiteY8" fmla="*/ 185737 h 747712"/>
                <a:gd name="connsiteX9" fmla="*/ 195263 w 247650"/>
                <a:gd name="connsiteY9" fmla="*/ 57150 h 747712"/>
                <a:gd name="connsiteX10" fmla="*/ 223838 w 247650"/>
                <a:gd name="connsiteY10" fmla="*/ 295275 h 747712"/>
                <a:gd name="connsiteX11" fmla="*/ 247650 w 247650"/>
                <a:gd name="connsiteY11" fmla="*/ 0 h 747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650" h="747712">
                  <a:moveTo>
                    <a:pt x="0" y="652462"/>
                  </a:moveTo>
                  <a:lnTo>
                    <a:pt x="71438" y="747712"/>
                  </a:lnTo>
                  <a:lnTo>
                    <a:pt x="100013" y="476250"/>
                  </a:lnTo>
                  <a:lnTo>
                    <a:pt x="119063" y="333375"/>
                  </a:lnTo>
                  <a:lnTo>
                    <a:pt x="138113" y="419100"/>
                  </a:lnTo>
                  <a:lnTo>
                    <a:pt x="138113" y="223837"/>
                  </a:lnTo>
                  <a:lnTo>
                    <a:pt x="157163" y="285750"/>
                  </a:lnTo>
                  <a:lnTo>
                    <a:pt x="180975" y="138112"/>
                  </a:lnTo>
                  <a:lnTo>
                    <a:pt x="195263" y="185737"/>
                  </a:lnTo>
                  <a:lnTo>
                    <a:pt x="195263" y="57150"/>
                  </a:lnTo>
                  <a:lnTo>
                    <a:pt x="223838" y="295275"/>
                  </a:lnTo>
                  <a:lnTo>
                    <a:pt x="247650" y="0"/>
                  </a:lnTo>
                </a:path>
              </a:pathLst>
            </a:custGeom>
            <a:noFill/>
            <a:ln w="158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281954" y="404664"/>
            <a:ext cx="800272" cy="3262394"/>
            <a:chOff x="7028642" y="55510"/>
            <a:chExt cx="1952400" cy="3395831"/>
          </a:xfrm>
        </p:grpSpPr>
        <p:sp>
          <p:nvSpPr>
            <p:cNvPr id="33" name="TextBox 32"/>
            <p:cNvSpPr txBox="1"/>
            <p:nvPr/>
          </p:nvSpPr>
          <p:spPr>
            <a:xfrm rot="16200000">
              <a:off x="7002619" y="1327223"/>
              <a:ext cx="2244955" cy="750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 err="1" smtClean="0"/>
                <a:t>Distancia</a:t>
              </a:r>
              <a:r>
                <a:rPr lang="en-CA" sz="1400" dirty="0" smtClean="0"/>
                <a:t> de </a:t>
              </a:r>
              <a:r>
                <a:rPr lang="en-CA" sz="1400" dirty="0" err="1" smtClean="0"/>
                <a:t>migración</a:t>
              </a:r>
              <a:endParaRPr lang="en-CA" dirty="0"/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7028642" y="3451341"/>
              <a:ext cx="180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7181042" y="55510"/>
              <a:ext cx="18000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8726692" y="134210"/>
              <a:ext cx="0" cy="320400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940152" y="298747"/>
            <a:ext cx="1296144" cy="769590"/>
            <a:chOff x="5940152" y="298747"/>
            <a:chExt cx="1296144" cy="769590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5940152" y="404664"/>
              <a:ext cx="1151997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7236296" y="409775"/>
              <a:ext cx="0" cy="568858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 rot="16200000">
              <a:off x="6455799" y="421932"/>
              <a:ext cx="7695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dirty="0" err="1" smtClean="0"/>
                <a:t>Retraso</a:t>
              </a:r>
              <a:r>
                <a:rPr lang="en-CA" sz="1400" dirty="0" smtClean="0"/>
                <a:t> </a:t>
              </a:r>
              <a:r>
                <a:rPr lang="en-CA" sz="1400" dirty="0" err="1" smtClean="0"/>
                <a:t>futuro</a:t>
              </a:r>
              <a:endParaRPr lang="en-CA" dirty="0"/>
            </a:p>
          </p:txBody>
        </p:sp>
      </p:grpSp>
      <p:sp>
        <p:nvSpPr>
          <p:cNvPr id="40" name="TextBox 39"/>
          <p:cNvSpPr txBox="1"/>
          <p:nvPr/>
        </p:nvSpPr>
        <p:spPr>
          <a:xfrm rot="16200000">
            <a:off x="-419294" y="3118227"/>
            <a:ext cx="2546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400" dirty="0" err="1" smtClean="0"/>
              <a:t>Diferencia</a:t>
            </a:r>
            <a:r>
              <a:rPr lang="en-CA" sz="1400" dirty="0" smtClean="0"/>
              <a:t> </a:t>
            </a:r>
            <a:r>
              <a:rPr lang="en-CA" sz="1400" dirty="0" err="1" smtClean="0"/>
              <a:t>en</a:t>
            </a:r>
            <a:r>
              <a:rPr lang="en-CA" sz="1400" dirty="0" smtClean="0"/>
              <a:t> </a:t>
            </a:r>
            <a:r>
              <a:rPr lang="en-CA" sz="1400" dirty="0" err="1" smtClean="0"/>
              <a:t>temperatura</a:t>
            </a:r>
            <a:r>
              <a:rPr lang="en-CA" sz="1400" dirty="0" smtClean="0"/>
              <a:t> </a:t>
            </a:r>
            <a:r>
              <a:rPr lang="en-CA" sz="1400" dirty="0" err="1" smtClean="0"/>
              <a:t>desde</a:t>
            </a:r>
            <a:r>
              <a:rPr lang="en-CA" sz="1400" dirty="0" smtClean="0"/>
              <a:t> 1961-1990 </a:t>
            </a:r>
            <a:r>
              <a:rPr lang="en-CA" sz="1400" dirty="0" err="1" smtClean="0"/>
              <a:t>mediano</a:t>
            </a:r>
            <a:r>
              <a:rPr lang="en-CA" sz="1400" dirty="0" smtClean="0"/>
              <a:t> (°C)</a:t>
            </a:r>
            <a:endParaRPr lang="en-CA" dirty="0"/>
          </a:p>
        </p:txBody>
      </p:sp>
      <p:sp>
        <p:nvSpPr>
          <p:cNvPr id="41" name="TextBox 40"/>
          <p:cNvSpPr txBox="1"/>
          <p:nvPr/>
        </p:nvSpPr>
        <p:spPr>
          <a:xfrm>
            <a:off x="2915816" y="5661248"/>
            <a:ext cx="25466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1400" dirty="0" err="1" smtClean="0"/>
              <a:t>Año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2915816" y="1777510"/>
            <a:ext cx="230425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Hemisferio </a:t>
            </a:r>
            <a:r>
              <a:rPr lang="es-ES" sz="2000" b="1" dirty="0"/>
              <a:t>Norte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410987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23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115616" y="1652607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Impactos 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del clima cambio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>
                <a:solidFill>
                  <a:schemeClr val="bg1">
                    <a:lumMod val="75000"/>
                  </a:schemeClr>
                </a:solidFill>
              </a:rPr>
              <a:t>Migración asistida como estrategia de adaptación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s-ES" dirty="0"/>
              <a:t>Riesgos </a:t>
            </a:r>
            <a:r>
              <a:rPr lang="es-ES" dirty="0" smtClean="0"/>
              <a:t>del migración </a:t>
            </a:r>
            <a:r>
              <a:rPr lang="es-ES" dirty="0" err="1" smtClean="0"/>
              <a:t>asistada</a:t>
            </a:r>
            <a:endParaRPr lang="en-US" dirty="0"/>
          </a:p>
          <a:p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Un 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nuevo sistema de transferencia de semillas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206624" y="313265"/>
            <a:ext cx="1854967" cy="1110964"/>
            <a:chOff x="3401734" y="199414"/>
            <a:chExt cx="5696573" cy="304373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734" y="199414"/>
              <a:ext cx="5696573" cy="3043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3670020" y="379916"/>
              <a:ext cx="2695135" cy="986661"/>
              <a:chOff x="251520" y="332656"/>
              <a:chExt cx="2695135" cy="98666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251520" y="332656"/>
                <a:ext cx="2684339" cy="986661"/>
                <a:chOff x="707224" y="3717032"/>
                <a:chExt cx="2684339" cy="986661"/>
              </a:xfrm>
            </p:grpSpPr>
            <p:grpSp>
              <p:nvGrpSpPr>
                <p:cNvPr id="9" name="Group 8"/>
                <p:cNvGrpSpPr>
                  <a:grpSpLocks noChangeAspect="1"/>
                </p:cNvGrpSpPr>
                <p:nvPr/>
              </p:nvGrpSpPr>
              <p:grpSpPr>
                <a:xfrm>
                  <a:off x="707224" y="3717032"/>
                  <a:ext cx="2684339" cy="986661"/>
                  <a:chOff x="755577" y="3002165"/>
                  <a:chExt cx="6719502" cy="2469835"/>
                </a:xfrm>
              </p:grpSpPr>
              <p:grpSp>
                <p:nvGrpSpPr>
                  <p:cNvPr id="11" name="Group 10"/>
                  <p:cNvGrpSpPr/>
                  <p:nvPr/>
                </p:nvGrpSpPr>
                <p:grpSpPr>
                  <a:xfrm>
                    <a:off x="3780000" y="3020403"/>
                    <a:ext cx="3695079" cy="2415597"/>
                    <a:chOff x="3780000" y="3020403"/>
                    <a:chExt cx="3695079" cy="2415597"/>
                  </a:xfrm>
                </p:grpSpPr>
                <p:pic>
                  <p:nvPicPr>
                    <p:cNvPr id="19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21428" t="24815" r="21428" b="20798"/>
                    <a:stretch/>
                  </p:blipFill>
                  <p:spPr bwMode="auto">
                    <a:xfrm>
                      <a:off x="3780000" y="3024000"/>
                      <a:ext cx="3695079" cy="2412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4505271" y="3020403"/>
                      <a:ext cx="1431249" cy="2392600"/>
                    </a:xfrm>
                    <a:custGeom>
                      <a:avLst/>
                      <a:gdLst>
                        <a:gd name="connsiteX0" fmla="*/ 1838848 w 1838848"/>
                        <a:gd name="connsiteY0" fmla="*/ 0 h 4350936"/>
                        <a:gd name="connsiteX1" fmla="*/ 0 w 1838848"/>
                        <a:gd name="connsiteY1" fmla="*/ 4350936 h 4350936"/>
                        <a:gd name="connsiteX2" fmla="*/ 20096 w 1838848"/>
                        <a:gd name="connsiteY2" fmla="*/ 30145 h 4350936"/>
                        <a:gd name="connsiteX3" fmla="*/ 1838848 w 1838848"/>
                        <a:gd name="connsiteY3" fmla="*/ 0 h 4350936"/>
                        <a:gd name="connsiteX0" fmla="*/ 1361770 w 1361770"/>
                        <a:gd name="connsiteY0" fmla="*/ 1092977 h 4320791"/>
                        <a:gd name="connsiteX1" fmla="*/ 0 w 1361770"/>
                        <a:gd name="connsiteY1" fmla="*/ 4320791 h 4320791"/>
                        <a:gd name="connsiteX2" fmla="*/ 20096 w 1361770"/>
                        <a:gd name="connsiteY2" fmla="*/ 0 h 4320791"/>
                        <a:gd name="connsiteX3" fmla="*/ 1361770 w 1361770"/>
                        <a:gd name="connsiteY3" fmla="*/ 1092977 h 4320791"/>
                        <a:gd name="connsiteX0" fmla="*/ 1431513 w 1431513"/>
                        <a:gd name="connsiteY0" fmla="*/ 19551 h 3247365"/>
                        <a:gd name="connsiteX1" fmla="*/ 69743 w 1431513"/>
                        <a:gd name="connsiteY1" fmla="*/ 3247365 h 3247365"/>
                        <a:gd name="connsiteX2" fmla="*/ 386 w 1431513"/>
                        <a:gd name="connsiteY2" fmla="*/ 0 h 3247365"/>
                        <a:gd name="connsiteX3" fmla="*/ 1431513 w 1431513"/>
                        <a:gd name="connsiteY3" fmla="*/ 19551 h 3247365"/>
                        <a:gd name="connsiteX0" fmla="*/ 1431254 w 1431254"/>
                        <a:gd name="connsiteY0" fmla="*/ 19551 h 2710652"/>
                        <a:gd name="connsiteX1" fmla="*/ 248388 w 1431254"/>
                        <a:gd name="connsiteY1" fmla="*/ 2710652 h 2710652"/>
                        <a:gd name="connsiteX2" fmla="*/ 127 w 1431254"/>
                        <a:gd name="connsiteY2" fmla="*/ 0 h 2710652"/>
                        <a:gd name="connsiteX3" fmla="*/ 1431254 w 1431254"/>
                        <a:gd name="connsiteY3" fmla="*/ 19551 h 2710652"/>
                        <a:gd name="connsiteX0" fmla="*/ 1431249 w 1431249"/>
                        <a:gd name="connsiteY0" fmla="*/ 19551 h 2392600"/>
                        <a:gd name="connsiteX1" fmla="*/ 258322 w 1431249"/>
                        <a:gd name="connsiteY1" fmla="*/ 2392600 h 2392600"/>
                        <a:gd name="connsiteX2" fmla="*/ 122 w 1431249"/>
                        <a:gd name="connsiteY2" fmla="*/ 0 h 2392600"/>
                        <a:gd name="connsiteX3" fmla="*/ 1431249 w 1431249"/>
                        <a:gd name="connsiteY3" fmla="*/ 19551 h 2392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31249" h="2392600">
                          <a:moveTo>
                            <a:pt x="1431249" y="19551"/>
                          </a:moveTo>
                          <a:lnTo>
                            <a:pt x="258322" y="2392600"/>
                          </a:lnTo>
                          <a:cubicBezTo>
                            <a:pt x="265021" y="952336"/>
                            <a:pt x="-6577" y="1440264"/>
                            <a:pt x="122" y="0"/>
                          </a:cubicBezTo>
                          <a:lnTo>
                            <a:pt x="1431249" y="195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755577" y="3002165"/>
                    <a:ext cx="5087511" cy="2469835"/>
                    <a:chOff x="755577" y="3476841"/>
                    <a:chExt cx="5087511" cy="2469835"/>
                  </a:xfrm>
                </p:grpSpPr>
                <p:grpSp>
                  <p:nvGrpSpPr>
                    <p:cNvPr id="13" name="Group 12"/>
                    <p:cNvGrpSpPr/>
                    <p:nvPr/>
                  </p:nvGrpSpPr>
                  <p:grpSpPr>
                    <a:xfrm>
                      <a:off x="2555776" y="3476841"/>
                      <a:ext cx="3287312" cy="2460065"/>
                      <a:chOff x="4536000" y="1252331"/>
                      <a:chExt cx="3287312" cy="2460065"/>
                    </a:xfrm>
                  </p:grpSpPr>
                  <p:grpSp>
                    <p:nvGrpSpPr>
                      <p:cNvPr id="15" name="Group 14"/>
                      <p:cNvGrpSpPr/>
                      <p:nvPr/>
                    </p:nvGrpSpPr>
                    <p:grpSpPr>
                      <a:xfrm>
                        <a:off x="5833457" y="1252331"/>
                        <a:ext cx="1989855" cy="2454490"/>
                        <a:chOff x="6758609" y="1262270"/>
                        <a:chExt cx="1989855" cy="2454490"/>
                      </a:xfrm>
                    </p:grpSpPr>
                    <p:pic>
                      <p:nvPicPr>
                        <p:cNvPr id="17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0890" t="-1" r="11645" b="1234"/>
                        <a:stretch/>
                      </p:blipFill>
                      <p:spPr bwMode="auto">
                        <a:xfrm>
                          <a:off x="6768464" y="1268760"/>
                          <a:ext cx="1980000" cy="244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  <p:sp>
                      <p:nvSpPr>
                        <p:cNvPr id="18" name="Freeform 17"/>
                        <p:cNvSpPr/>
                        <p:nvPr/>
                      </p:nvSpPr>
                      <p:spPr>
                        <a:xfrm>
                          <a:off x="6758609" y="1262270"/>
                          <a:ext cx="983974" cy="2097156"/>
                        </a:xfrm>
                        <a:custGeom>
                          <a:avLst/>
                          <a:gdLst>
                            <a:gd name="connsiteX0" fmla="*/ 924339 w 983974"/>
                            <a:gd name="connsiteY0" fmla="*/ 9939 h 2097156"/>
                            <a:gd name="connsiteX1" fmla="*/ 0 w 983974"/>
                            <a:gd name="connsiteY1" fmla="*/ 2097156 h 2097156"/>
                            <a:gd name="connsiteX2" fmla="*/ 19878 w 983974"/>
                            <a:gd name="connsiteY2" fmla="*/ 9939 h 2097156"/>
                            <a:gd name="connsiteX3" fmla="*/ 983974 w 983974"/>
                            <a:gd name="connsiteY3" fmla="*/ 0 h 2097156"/>
                            <a:gd name="connsiteX4" fmla="*/ 924339 w 983974"/>
                            <a:gd name="connsiteY4" fmla="*/ 9939 h 20971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83974" h="2097156">
                              <a:moveTo>
                                <a:pt x="924339" y="9939"/>
                              </a:moveTo>
                              <a:lnTo>
                                <a:pt x="0" y="2097156"/>
                              </a:lnTo>
                              <a:lnTo>
                                <a:pt x="19878" y="9939"/>
                              </a:lnTo>
                              <a:lnTo>
                                <a:pt x="983974" y="0"/>
                              </a:lnTo>
                              <a:lnTo>
                                <a:pt x="924339" y="99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4B2F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pic>
                    <p:nvPicPr>
                      <p:cNvPr id="16" name="Picture 2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890" t="-1" r="11645" b="1234"/>
                      <a:stretch/>
                    </p:blipFill>
                    <p:spPr bwMode="auto">
                      <a:xfrm>
                        <a:off x="4536000" y="1264396"/>
                        <a:ext cx="1980000" cy="24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pic>
                  <p:nvPicPr>
                    <p:cNvPr id="14" name="Picture 1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6884" b="3738"/>
                    <a:stretch/>
                  </p:blipFill>
                  <p:spPr bwMode="auto">
                    <a:xfrm>
                      <a:off x="755577" y="3498676"/>
                      <a:ext cx="2314575" cy="2448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pic>
              <p:nvPicPr>
                <p:cNvPr id="10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4558" y="3977088"/>
                  <a:ext cx="245429" cy="1108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8" name="Freeform 7"/>
              <p:cNvSpPr/>
              <p:nvPr/>
            </p:nvSpPr>
            <p:spPr>
              <a:xfrm>
                <a:off x="2665668" y="766763"/>
                <a:ext cx="280987" cy="528637"/>
              </a:xfrm>
              <a:custGeom>
                <a:avLst/>
                <a:gdLst>
                  <a:gd name="connsiteX0" fmla="*/ 280987 w 280987"/>
                  <a:gd name="connsiteY0" fmla="*/ 0 h 528637"/>
                  <a:gd name="connsiteX1" fmla="*/ 0 w 280987"/>
                  <a:gd name="connsiteY1" fmla="*/ 528637 h 528637"/>
                  <a:gd name="connsiteX2" fmla="*/ 280987 w 280987"/>
                  <a:gd name="connsiteY2" fmla="*/ 528637 h 528637"/>
                  <a:gd name="connsiteX3" fmla="*/ 280987 w 280987"/>
                  <a:gd name="connsiteY3" fmla="*/ 0 h 52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" h="528637">
                    <a:moveTo>
                      <a:pt x="280987" y="0"/>
                    </a:moveTo>
                    <a:lnTo>
                      <a:pt x="0" y="528637"/>
                    </a:lnTo>
                    <a:lnTo>
                      <a:pt x="280987" y="528637"/>
                    </a:lnTo>
                    <a:cubicBezTo>
                      <a:pt x="279400" y="357187"/>
                      <a:pt x="277812" y="185737"/>
                      <a:pt x="28098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557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86EA8-A1F0-485C-B6B9-0C39B0699E71}" type="slidenum">
              <a:rPr lang="en-CA" smtClean="0"/>
              <a:pPr>
                <a:defRPr/>
              </a:pPr>
              <a:t>24</a:t>
            </a:fld>
            <a:endParaRPr lang="en-CA"/>
          </a:p>
        </p:txBody>
      </p:sp>
      <p:grpSp>
        <p:nvGrpSpPr>
          <p:cNvPr id="4" name="Group 3"/>
          <p:cNvGrpSpPr/>
          <p:nvPr/>
        </p:nvGrpSpPr>
        <p:grpSpPr>
          <a:xfrm>
            <a:off x="179513" y="870352"/>
            <a:ext cx="3600400" cy="5632811"/>
            <a:chOff x="179513" y="870352"/>
            <a:chExt cx="3600400" cy="5632811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717032"/>
              <a:ext cx="2191155" cy="2786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Group 4"/>
            <p:cNvGrpSpPr/>
            <p:nvPr/>
          </p:nvGrpSpPr>
          <p:grpSpPr>
            <a:xfrm>
              <a:off x="179513" y="870352"/>
              <a:ext cx="3600400" cy="4067848"/>
              <a:chOff x="179513" y="870352"/>
              <a:chExt cx="3600400" cy="4067848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flipH="1" flipV="1">
                <a:off x="1995169" y="4582654"/>
                <a:ext cx="272575" cy="355546"/>
              </a:xfrm>
              <a:prstGeom prst="straightConnector1">
                <a:avLst/>
              </a:prstGeom>
              <a:ln w="158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" name="Group 26"/>
              <p:cNvGrpSpPr>
                <a:grpSpLocks noChangeAspect="1"/>
              </p:cNvGrpSpPr>
              <p:nvPr/>
            </p:nvGrpSpPr>
            <p:grpSpPr>
              <a:xfrm>
                <a:off x="179513" y="870352"/>
                <a:ext cx="3600400" cy="2675750"/>
                <a:chOff x="325857" y="620688"/>
                <a:chExt cx="4032000" cy="2996506"/>
              </a:xfrm>
            </p:grpSpPr>
            <p:pic>
              <p:nvPicPr>
                <p:cNvPr id="28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/>
                <a:srcRect r="7625"/>
                <a:stretch/>
              </p:blipFill>
              <p:spPr bwMode="auto">
                <a:xfrm>
                  <a:off x="325857" y="620688"/>
                  <a:ext cx="4032000" cy="29965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9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477452" y="3422251"/>
                  <a:ext cx="977364" cy="16134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18000" tIns="18000" rIns="18000" bIns="18000"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CA" sz="700" dirty="0"/>
                    <a:t>Image: </a:t>
                  </a:r>
                  <a:r>
                    <a:rPr lang="en-CA" sz="700" dirty="0" smtClean="0"/>
                    <a:t>B. Jaquish</a:t>
                  </a:r>
                  <a:endParaRPr lang="en-CA" sz="1000" dirty="0"/>
                </a:p>
              </p:txBody>
            </p:sp>
          </p:grpSp>
        </p:grpSp>
      </p:grpSp>
      <p:grpSp>
        <p:nvGrpSpPr>
          <p:cNvPr id="16" name="Group 15"/>
          <p:cNvGrpSpPr/>
          <p:nvPr/>
        </p:nvGrpSpPr>
        <p:grpSpPr>
          <a:xfrm>
            <a:off x="5690710" y="871201"/>
            <a:ext cx="3057754" cy="5728601"/>
            <a:chOff x="5495246" y="855614"/>
            <a:chExt cx="3057754" cy="5728601"/>
          </a:xfrm>
        </p:grpSpPr>
        <p:grpSp>
          <p:nvGrpSpPr>
            <p:cNvPr id="17" name="Group 16"/>
            <p:cNvGrpSpPr/>
            <p:nvPr/>
          </p:nvGrpSpPr>
          <p:grpSpPr>
            <a:xfrm>
              <a:off x="5902142" y="3749924"/>
              <a:ext cx="2243962" cy="2834291"/>
              <a:chOff x="1521368" y="3906312"/>
              <a:chExt cx="2243962" cy="2834291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47835" t="26944" r="10335" b="7013"/>
              <a:stretch>
                <a:fillRect/>
              </a:stretch>
            </p:blipFill>
            <p:spPr bwMode="auto">
              <a:xfrm>
                <a:off x="1521368" y="3906312"/>
                <a:ext cx="2243962" cy="2834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2" name="Straight Arrow Connector 21"/>
              <p:cNvCxnSpPr/>
              <p:nvPr/>
            </p:nvCxnSpPr>
            <p:spPr>
              <a:xfrm rot="21360000" flipH="1">
                <a:off x="2101246" y="4923913"/>
                <a:ext cx="110530" cy="504056"/>
              </a:xfrm>
              <a:prstGeom prst="straightConnector1">
                <a:avLst/>
              </a:prstGeom>
              <a:ln w="158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/>
            <p:cNvGrpSpPr>
              <a:grpSpLocks noChangeAspect="1"/>
            </p:cNvGrpSpPr>
            <p:nvPr/>
          </p:nvGrpSpPr>
          <p:grpSpPr>
            <a:xfrm>
              <a:off x="5495246" y="855614"/>
              <a:ext cx="3057754" cy="2674901"/>
              <a:chOff x="5313752" y="580304"/>
              <a:chExt cx="3218688" cy="2815685"/>
            </a:xfrm>
          </p:grpSpPr>
          <p:pic>
            <p:nvPicPr>
              <p:cNvPr id="19" name="Picture 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22045" b="6946"/>
              <a:stretch>
                <a:fillRect/>
              </a:stretch>
            </p:blipFill>
            <p:spPr bwMode="auto">
              <a:xfrm>
                <a:off x="5313752" y="580304"/>
                <a:ext cx="3218688" cy="28156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0" name="Text Box 3"/>
              <p:cNvSpPr txBox="1">
                <a:spLocks noChangeArrowheads="1"/>
              </p:cNvSpPr>
              <p:nvPr/>
            </p:nvSpPr>
            <p:spPr bwMode="auto">
              <a:xfrm>
                <a:off x="5471199" y="3212750"/>
                <a:ext cx="847311" cy="1516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CA" sz="700" dirty="0"/>
                  <a:t>Image: </a:t>
                </a:r>
                <a:r>
                  <a:rPr lang="en-CA" sz="700" dirty="0" smtClean="0"/>
                  <a:t> M. Carlson</a:t>
                </a:r>
                <a:endParaRPr lang="en-CA" sz="1000" dirty="0"/>
              </a:p>
            </p:txBody>
          </p:sp>
        </p:grpSp>
      </p:grpSp>
      <p:pic>
        <p:nvPicPr>
          <p:cNvPr id="23" name="Picture 2" descr="http://www.nro.gov.bc.ca/nrs/sdlc/images/logo_bcgov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85" y="6530733"/>
            <a:ext cx="574453" cy="20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"/>
          <p:cNvSpPr txBox="1">
            <a:spLocks noChangeArrowheads="1"/>
          </p:cNvSpPr>
          <p:nvPr/>
        </p:nvSpPr>
        <p:spPr>
          <a:xfrm>
            <a:off x="2627584" y="116632"/>
            <a:ext cx="396064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 smtClean="0"/>
              <a:t>Riesgos </a:t>
            </a:r>
            <a:r>
              <a:rPr lang="es-ES" sz="1600" dirty="0"/>
              <a:t>- sobre </a:t>
            </a:r>
            <a:r>
              <a:rPr lang="es-ES" sz="1600" dirty="0" smtClean="0"/>
              <a:t>transferencia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3764692" y="1844824"/>
            <a:ext cx="1959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 err="1" smtClean="0"/>
              <a:t>Pseudotsuga</a:t>
            </a:r>
            <a:r>
              <a:rPr lang="en-CA" sz="1200" dirty="0" smtClean="0"/>
              <a:t> </a:t>
            </a:r>
            <a:r>
              <a:rPr lang="en-CA" sz="1200" dirty="0" err="1" smtClean="0"/>
              <a:t>menziesii</a:t>
            </a:r>
            <a:endParaRPr lang="en-CA" sz="1200" dirty="0" smtClean="0"/>
          </a:p>
          <a:p>
            <a:pPr algn="ctr"/>
            <a:r>
              <a:rPr lang="en-CA" sz="1200" dirty="0" smtClean="0"/>
              <a:t>20 </a:t>
            </a:r>
            <a:r>
              <a:rPr lang="en-CA" sz="1200" dirty="0" err="1" smtClean="0"/>
              <a:t>años</a:t>
            </a:r>
            <a:endParaRPr lang="en-CA" sz="1200" dirty="0" smtClean="0"/>
          </a:p>
        </p:txBody>
      </p:sp>
    </p:spTree>
    <p:extLst>
      <p:ext uri="{BB962C8B-B14F-4D97-AF65-F5344CB8AC3E}">
        <p14:creationId xmlns:p14="http://schemas.microsoft.com/office/powerpoint/2010/main" val="195391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64144-2828-4579-81D5-50043D015794}" type="slidenum">
              <a:rPr lang="en-CA" smtClean="0"/>
              <a:pPr/>
              <a:t>25</a:t>
            </a:fld>
            <a:endParaRPr lang="en-CA" dirty="0"/>
          </a:p>
        </p:txBody>
      </p:sp>
      <p:grpSp>
        <p:nvGrpSpPr>
          <p:cNvPr id="5" name="Group 11"/>
          <p:cNvGrpSpPr/>
          <p:nvPr/>
        </p:nvGrpSpPr>
        <p:grpSpPr>
          <a:xfrm>
            <a:off x="251520" y="962005"/>
            <a:ext cx="3240360" cy="2301801"/>
            <a:chOff x="0" y="0"/>
            <a:chExt cx="3528392" cy="2611011"/>
          </a:xfrm>
        </p:grpSpPr>
        <p:pic>
          <p:nvPicPr>
            <p:cNvPr id="93186" name="Picture 2" descr="http://www.fws.gov/invasives/media/photos/Large-Zebra-Mussel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3528392" cy="2611011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6044" y="2307650"/>
              <a:ext cx="1384116" cy="2210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18000" rIns="18000" bIns="18000" rtlCol="0" anchor="ctr" anchorCtr="0">
              <a:spAutoFit/>
            </a:bodyPr>
            <a:lstStyle/>
            <a:p>
              <a:r>
                <a:rPr lang="en-CA" sz="600" dirty="0" smtClean="0"/>
                <a:t>Zebra mussels</a:t>
              </a:r>
            </a:p>
            <a:p>
              <a:r>
                <a:rPr lang="en-CA" sz="600" dirty="0" smtClean="0"/>
                <a:t>photo: US Fish and Wildlife Service</a:t>
              </a:r>
              <a:endParaRPr lang="en-CA" sz="600" dirty="0"/>
            </a:p>
          </p:txBody>
        </p:sp>
      </p:grpSp>
      <p:grpSp>
        <p:nvGrpSpPr>
          <p:cNvPr id="6" name="Group 16"/>
          <p:cNvGrpSpPr/>
          <p:nvPr/>
        </p:nvGrpSpPr>
        <p:grpSpPr>
          <a:xfrm>
            <a:off x="5900971" y="1280837"/>
            <a:ext cx="3063517" cy="1982969"/>
            <a:chOff x="202811" y="2708920"/>
            <a:chExt cx="3145053" cy="1944216"/>
          </a:xfrm>
        </p:grpSpPr>
        <p:pic>
          <p:nvPicPr>
            <p:cNvPr id="93188" name="Picture 4" descr="http://upload.wikimedia.org/wikipedia/commons/thumb/4/4c/Kudzu_on_trees_in_Atlanta,_Georgia.jpg/220px-Kudzu_on_trees_in_Atlanta,_Georgia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2811" y="2708920"/>
              <a:ext cx="3145053" cy="1944216"/>
            </a:xfrm>
            <a:prstGeom prst="rect">
              <a:avLst/>
            </a:prstGeom>
            <a:noFill/>
          </p:spPr>
        </p:pic>
        <p:sp>
          <p:nvSpPr>
            <p:cNvPr id="15" name="TextBox 14"/>
            <p:cNvSpPr txBox="1"/>
            <p:nvPr/>
          </p:nvSpPr>
          <p:spPr>
            <a:xfrm>
              <a:off x="251520" y="4335867"/>
              <a:ext cx="597607" cy="1920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18000" rIns="18000" bIns="18000" rtlCol="0" anchor="ctr" anchorCtr="0">
              <a:spAutoFit/>
            </a:bodyPr>
            <a:lstStyle/>
            <a:p>
              <a:r>
                <a:rPr lang="en-CA" sz="600" dirty="0" smtClean="0"/>
                <a:t>Kudzu</a:t>
              </a:r>
            </a:p>
            <a:p>
              <a:r>
                <a:rPr lang="en-CA" sz="600" dirty="0" smtClean="0"/>
                <a:t>photo: S. </a:t>
              </a:r>
              <a:r>
                <a:rPr lang="en-CA" sz="600" dirty="0" err="1" smtClean="0"/>
                <a:t>Erhardt</a:t>
              </a:r>
              <a:endParaRPr lang="en-CA" sz="600" dirty="0"/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 t="30679" r="46806" b="33562"/>
          <a:stretch/>
        </p:blipFill>
        <p:spPr bwMode="auto">
          <a:xfrm>
            <a:off x="323528" y="3717032"/>
            <a:ext cx="2560320" cy="22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6499288" y="4077072"/>
            <a:ext cx="2465200" cy="2077815"/>
            <a:chOff x="6156176" y="4509120"/>
            <a:chExt cx="2465200" cy="2077815"/>
          </a:xfrm>
        </p:grpSpPr>
        <p:grpSp>
          <p:nvGrpSpPr>
            <p:cNvPr id="7" name="Group 20"/>
            <p:cNvGrpSpPr/>
            <p:nvPr/>
          </p:nvGrpSpPr>
          <p:grpSpPr>
            <a:xfrm>
              <a:off x="6156176" y="4509120"/>
              <a:ext cx="2465200" cy="2077815"/>
              <a:chOff x="557552" y="4149055"/>
              <a:chExt cx="2465200" cy="207781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591012" y="5913120"/>
                <a:ext cx="884644" cy="25179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18000" tIns="18000" rIns="18000" bIns="18000" rtlCol="0" anchor="ctr" anchorCtr="0">
                <a:spAutoFit/>
              </a:bodyPr>
              <a:lstStyle/>
              <a:p>
                <a:r>
                  <a:rPr lang="en-CA" sz="700" dirty="0" smtClean="0"/>
                  <a:t>Cane toad</a:t>
                </a:r>
              </a:p>
              <a:p>
                <a:r>
                  <a:rPr lang="en-CA" sz="700" dirty="0" err="1" smtClean="0"/>
                  <a:t>Photo:E</a:t>
                </a:r>
                <a:r>
                  <a:rPr lang="en-CA" sz="700" dirty="0" smtClean="0"/>
                  <a:t>. </a:t>
                </a:r>
                <a:r>
                  <a:rPr lang="en-CA" sz="700" dirty="0" err="1" smtClean="0"/>
                  <a:t>Greenbaum</a:t>
                </a:r>
                <a:r>
                  <a:rPr lang="en-CA" sz="700" dirty="0" smtClean="0"/>
                  <a:t> </a:t>
                </a:r>
                <a:endParaRPr lang="en-CA" sz="700" dirty="0"/>
              </a:p>
            </p:txBody>
          </p:sp>
          <p:pic>
            <p:nvPicPr>
              <p:cNvPr id="93198" name="Picture 14" descr="File:Bufo marinus01e.jpg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633" t="17212" r="12662"/>
              <a:stretch>
                <a:fillRect/>
              </a:stretch>
            </p:blipFill>
            <p:spPr bwMode="auto">
              <a:xfrm>
                <a:off x="557552" y="4149055"/>
                <a:ext cx="2465200" cy="2077815"/>
              </a:xfrm>
              <a:prstGeom prst="rect">
                <a:avLst/>
              </a:prstGeom>
              <a:noFill/>
            </p:spPr>
          </p:pic>
        </p:grpSp>
        <p:sp>
          <p:nvSpPr>
            <p:cNvPr id="21" name="TextBox 20"/>
            <p:cNvSpPr txBox="1"/>
            <p:nvPr/>
          </p:nvSpPr>
          <p:spPr>
            <a:xfrm>
              <a:off x="6199910" y="6314212"/>
              <a:ext cx="874370" cy="2210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18000" rIns="18000" bIns="18000" rtlCol="0" anchor="ctr" anchorCtr="0">
              <a:spAutoFit/>
            </a:bodyPr>
            <a:lstStyle/>
            <a:p>
              <a:r>
                <a:rPr lang="en-CA" sz="600" dirty="0" smtClean="0"/>
                <a:t>Cane toad</a:t>
              </a:r>
            </a:p>
            <a:p>
              <a:r>
                <a:rPr lang="en-CA" sz="600" dirty="0" err="1" smtClean="0"/>
                <a:t>Photo:E</a:t>
              </a:r>
              <a:r>
                <a:rPr lang="en-CA" sz="600" dirty="0" smtClean="0"/>
                <a:t>. </a:t>
              </a:r>
              <a:r>
                <a:rPr lang="en-CA" sz="600" dirty="0" err="1" smtClean="0"/>
                <a:t>Greenbaum</a:t>
              </a:r>
              <a:r>
                <a:rPr lang="en-CA" sz="600" dirty="0" smtClean="0"/>
                <a:t> </a:t>
              </a:r>
              <a:endParaRPr lang="en-CA" sz="600" dirty="0"/>
            </a:p>
          </p:txBody>
        </p:sp>
      </p:grp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2627584" y="116632"/>
            <a:ext cx="396064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AM risks – species invasion</a:t>
            </a:r>
            <a:endParaRPr lang="en-US" sz="16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692696"/>
            <a:ext cx="2073348" cy="289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3162729" y="3889440"/>
            <a:ext cx="3065455" cy="2077594"/>
            <a:chOff x="4644008" y="1988840"/>
            <a:chExt cx="4314825" cy="2876550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988840"/>
              <a:ext cx="4314825" cy="287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7522177" y="4490074"/>
              <a:ext cx="1229704" cy="2982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800" dirty="0" smtClean="0"/>
                <a:t>Eurasian milfoil</a:t>
              </a:r>
              <a:endParaRPr lang="en-CA" sz="800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195735" y="5577815"/>
            <a:ext cx="65538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800" dirty="0" smtClean="0"/>
              <a:t>Starling</a:t>
            </a:r>
            <a:endParaRPr lang="en-CA" sz="800" dirty="0"/>
          </a:p>
        </p:txBody>
      </p:sp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2779984" y="116632"/>
            <a:ext cx="39606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/>
              <a:t>Riesgos -invasión de especies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6050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86EA8-A1F0-485C-B6B9-0C39B0699E71}" type="slidenum">
              <a:rPr lang="en-CA" smtClean="0"/>
              <a:pPr>
                <a:defRPr/>
              </a:pPr>
              <a:t>26</a:t>
            </a:fld>
            <a:endParaRPr lang="en-CA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627584" y="116632"/>
            <a:ext cx="396064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 smtClean="0"/>
              <a:t>AM risks – </a:t>
            </a:r>
            <a:r>
              <a:rPr lang="es-ES" sz="1600" dirty="0"/>
              <a:t>autostop patógenos / insectos</a:t>
            </a:r>
            <a:endParaRPr lang="en-US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83020"/>
            <a:ext cx="416401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95536" y="1783020"/>
            <a:ext cx="3917344" cy="2736850"/>
            <a:chOff x="4565662" y="872233"/>
            <a:chExt cx="3429000" cy="2443163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62" y="872233"/>
              <a:ext cx="3429000" cy="2443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44008" y="2996951"/>
              <a:ext cx="1512168" cy="25179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18000" rIns="18000" bIns="18000" rtlCol="0" anchor="ctr" anchorCtr="0">
              <a:spAutoFit/>
            </a:bodyPr>
            <a:lstStyle/>
            <a:p>
              <a:r>
                <a:rPr lang="en-CA" sz="700" dirty="0" smtClean="0"/>
                <a:t>American chestnut blight</a:t>
              </a:r>
            </a:p>
            <a:p>
              <a:r>
                <a:rPr lang="en-CA" sz="700" dirty="0" smtClean="0"/>
                <a:t>Photo:  American </a:t>
              </a:r>
              <a:r>
                <a:rPr lang="en-CA" sz="700" dirty="0"/>
                <a:t>Chestnut Foundation</a:t>
              </a: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779984" y="116632"/>
            <a:ext cx="396064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600" dirty="0"/>
              <a:t>Riesgos - autostop patógenos / insectos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4920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27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115616" y="1652607"/>
            <a:ext cx="6192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Impactos </a:t>
            </a:r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del clima cambio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>
                <a:solidFill>
                  <a:schemeClr val="bg1">
                    <a:lumMod val="75000"/>
                  </a:schemeClr>
                </a:solidFill>
              </a:rPr>
              <a:t>Migración asistida como estrategia de adaptación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s-ES" dirty="0">
                <a:solidFill>
                  <a:schemeClr val="bg1">
                    <a:lumMod val="85000"/>
                  </a:schemeClr>
                </a:solidFill>
              </a:rPr>
              <a:t>Riesgos </a:t>
            </a:r>
            <a:r>
              <a:rPr lang="es-ES" dirty="0" smtClean="0">
                <a:solidFill>
                  <a:schemeClr val="bg1">
                    <a:lumMod val="85000"/>
                  </a:schemeClr>
                </a:solidFill>
              </a:rPr>
              <a:t>del migración </a:t>
            </a:r>
            <a:r>
              <a:rPr lang="es-ES" dirty="0" err="1" smtClean="0">
                <a:solidFill>
                  <a:schemeClr val="bg1">
                    <a:lumMod val="85000"/>
                  </a:schemeClr>
                </a:solidFill>
              </a:rPr>
              <a:t>asistada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s-ES" dirty="0" smtClean="0"/>
              <a:t>Un </a:t>
            </a:r>
            <a:r>
              <a:rPr lang="es-ES" dirty="0"/>
              <a:t>nuevo sistema de transferencia de semillas</a:t>
            </a:r>
            <a:endParaRPr lang="en-US" dirty="0" smtClean="0"/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206624" y="313265"/>
            <a:ext cx="1854967" cy="1110964"/>
            <a:chOff x="3401734" y="199414"/>
            <a:chExt cx="5696573" cy="304373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1734" y="199414"/>
              <a:ext cx="5696573" cy="3043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3670020" y="379916"/>
              <a:ext cx="2695135" cy="986661"/>
              <a:chOff x="251520" y="332656"/>
              <a:chExt cx="2695135" cy="986661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251520" y="332656"/>
                <a:ext cx="2684339" cy="986661"/>
                <a:chOff x="707224" y="3717032"/>
                <a:chExt cx="2684339" cy="986661"/>
              </a:xfrm>
            </p:grpSpPr>
            <p:grpSp>
              <p:nvGrpSpPr>
                <p:cNvPr id="9" name="Group 8"/>
                <p:cNvGrpSpPr>
                  <a:grpSpLocks noChangeAspect="1"/>
                </p:cNvGrpSpPr>
                <p:nvPr/>
              </p:nvGrpSpPr>
              <p:grpSpPr>
                <a:xfrm>
                  <a:off x="707224" y="3717032"/>
                  <a:ext cx="2684339" cy="986661"/>
                  <a:chOff x="755577" y="3002165"/>
                  <a:chExt cx="6719502" cy="2469835"/>
                </a:xfrm>
              </p:grpSpPr>
              <p:grpSp>
                <p:nvGrpSpPr>
                  <p:cNvPr id="11" name="Group 10"/>
                  <p:cNvGrpSpPr/>
                  <p:nvPr/>
                </p:nvGrpSpPr>
                <p:grpSpPr>
                  <a:xfrm>
                    <a:off x="3780000" y="3020403"/>
                    <a:ext cx="3695079" cy="2415597"/>
                    <a:chOff x="3780000" y="3020403"/>
                    <a:chExt cx="3695079" cy="2415597"/>
                  </a:xfrm>
                </p:grpSpPr>
                <p:pic>
                  <p:nvPicPr>
                    <p:cNvPr id="19" name="Picture 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21428" t="24815" r="21428" b="20798"/>
                    <a:stretch/>
                  </p:blipFill>
                  <p:spPr bwMode="auto">
                    <a:xfrm>
                      <a:off x="3780000" y="3024000"/>
                      <a:ext cx="3695079" cy="2412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4505271" y="3020403"/>
                      <a:ext cx="1431249" cy="2392600"/>
                    </a:xfrm>
                    <a:custGeom>
                      <a:avLst/>
                      <a:gdLst>
                        <a:gd name="connsiteX0" fmla="*/ 1838848 w 1838848"/>
                        <a:gd name="connsiteY0" fmla="*/ 0 h 4350936"/>
                        <a:gd name="connsiteX1" fmla="*/ 0 w 1838848"/>
                        <a:gd name="connsiteY1" fmla="*/ 4350936 h 4350936"/>
                        <a:gd name="connsiteX2" fmla="*/ 20096 w 1838848"/>
                        <a:gd name="connsiteY2" fmla="*/ 30145 h 4350936"/>
                        <a:gd name="connsiteX3" fmla="*/ 1838848 w 1838848"/>
                        <a:gd name="connsiteY3" fmla="*/ 0 h 4350936"/>
                        <a:gd name="connsiteX0" fmla="*/ 1361770 w 1361770"/>
                        <a:gd name="connsiteY0" fmla="*/ 1092977 h 4320791"/>
                        <a:gd name="connsiteX1" fmla="*/ 0 w 1361770"/>
                        <a:gd name="connsiteY1" fmla="*/ 4320791 h 4320791"/>
                        <a:gd name="connsiteX2" fmla="*/ 20096 w 1361770"/>
                        <a:gd name="connsiteY2" fmla="*/ 0 h 4320791"/>
                        <a:gd name="connsiteX3" fmla="*/ 1361770 w 1361770"/>
                        <a:gd name="connsiteY3" fmla="*/ 1092977 h 4320791"/>
                        <a:gd name="connsiteX0" fmla="*/ 1431513 w 1431513"/>
                        <a:gd name="connsiteY0" fmla="*/ 19551 h 3247365"/>
                        <a:gd name="connsiteX1" fmla="*/ 69743 w 1431513"/>
                        <a:gd name="connsiteY1" fmla="*/ 3247365 h 3247365"/>
                        <a:gd name="connsiteX2" fmla="*/ 386 w 1431513"/>
                        <a:gd name="connsiteY2" fmla="*/ 0 h 3247365"/>
                        <a:gd name="connsiteX3" fmla="*/ 1431513 w 1431513"/>
                        <a:gd name="connsiteY3" fmla="*/ 19551 h 3247365"/>
                        <a:gd name="connsiteX0" fmla="*/ 1431254 w 1431254"/>
                        <a:gd name="connsiteY0" fmla="*/ 19551 h 2710652"/>
                        <a:gd name="connsiteX1" fmla="*/ 248388 w 1431254"/>
                        <a:gd name="connsiteY1" fmla="*/ 2710652 h 2710652"/>
                        <a:gd name="connsiteX2" fmla="*/ 127 w 1431254"/>
                        <a:gd name="connsiteY2" fmla="*/ 0 h 2710652"/>
                        <a:gd name="connsiteX3" fmla="*/ 1431254 w 1431254"/>
                        <a:gd name="connsiteY3" fmla="*/ 19551 h 2710652"/>
                        <a:gd name="connsiteX0" fmla="*/ 1431249 w 1431249"/>
                        <a:gd name="connsiteY0" fmla="*/ 19551 h 2392600"/>
                        <a:gd name="connsiteX1" fmla="*/ 258322 w 1431249"/>
                        <a:gd name="connsiteY1" fmla="*/ 2392600 h 2392600"/>
                        <a:gd name="connsiteX2" fmla="*/ 122 w 1431249"/>
                        <a:gd name="connsiteY2" fmla="*/ 0 h 2392600"/>
                        <a:gd name="connsiteX3" fmla="*/ 1431249 w 1431249"/>
                        <a:gd name="connsiteY3" fmla="*/ 19551 h 23926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431249" h="2392600">
                          <a:moveTo>
                            <a:pt x="1431249" y="19551"/>
                          </a:moveTo>
                          <a:lnTo>
                            <a:pt x="258322" y="2392600"/>
                          </a:lnTo>
                          <a:cubicBezTo>
                            <a:pt x="265021" y="952336"/>
                            <a:pt x="-6577" y="1440264"/>
                            <a:pt x="122" y="0"/>
                          </a:cubicBezTo>
                          <a:lnTo>
                            <a:pt x="1431249" y="19551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grpSp>
                <p:nvGrpSpPr>
                  <p:cNvPr id="12" name="Group 11"/>
                  <p:cNvGrpSpPr/>
                  <p:nvPr/>
                </p:nvGrpSpPr>
                <p:grpSpPr>
                  <a:xfrm>
                    <a:off x="755577" y="3002165"/>
                    <a:ext cx="5087511" cy="2469835"/>
                    <a:chOff x="755577" y="3476841"/>
                    <a:chExt cx="5087511" cy="2469835"/>
                  </a:xfrm>
                </p:grpSpPr>
                <p:grpSp>
                  <p:nvGrpSpPr>
                    <p:cNvPr id="13" name="Group 12"/>
                    <p:cNvGrpSpPr/>
                    <p:nvPr/>
                  </p:nvGrpSpPr>
                  <p:grpSpPr>
                    <a:xfrm>
                      <a:off x="2555776" y="3476841"/>
                      <a:ext cx="3287312" cy="2460065"/>
                      <a:chOff x="4536000" y="1252331"/>
                      <a:chExt cx="3287312" cy="2460065"/>
                    </a:xfrm>
                  </p:grpSpPr>
                  <p:grpSp>
                    <p:nvGrpSpPr>
                      <p:cNvPr id="15" name="Group 14"/>
                      <p:cNvGrpSpPr/>
                      <p:nvPr/>
                    </p:nvGrpSpPr>
                    <p:grpSpPr>
                      <a:xfrm>
                        <a:off x="5833457" y="1252331"/>
                        <a:ext cx="1989855" cy="2454490"/>
                        <a:chOff x="6758609" y="1262270"/>
                        <a:chExt cx="1989855" cy="2454490"/>
                      </a:xfrm>
                    </p:grpSpPr>
                    <p:pic>
                      <p:nvPicPr>
                        <p:cNvPr id="17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0890" t="-1" r="11645" b="1234"/>
                        <a:stretch/>
                      </p:blipFill>
                      <p:spPr bwMode="auto">
                        <a:xfrm>
                          <a:off x="6768464" y="1268760"/>
                          <a:ext cx="1980000" cy="2448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  <p:sp>
                      <p:nvSpPr>
                        <p:cNvPr id="18" name="Freeform 17"/>
                        <p:cNvSpPr/>
                        <p:nvPr/>
                      </p:nvSpPr>
                      <p:spPr>
                        <a:xfrm>
                          <a:off x="6758609" y="1262270"/>
                          <a:ext cx="983974" cy="2097156"/>
                        </a:xfrm>
                        <a:custGeom>
                          <a:avLst/>
                          <a:gdLst>
                            <a:gd name="connsiteX0" fmla="*/ 924339 w 983974"/>
                            <a:gd name="connsiteY0" fmla="*/ 9939 h 2097156"/>
                            <a:gd name="connsiteX1" fmla="*/ 0 w 983974"/>
                            <a:gd name="connsiteY1" fmla="*/ 2097156 h 2097156"/>
                            <a:gd name="connsiteX2" fmla="*/ 19878 w 983974"/>
                            <a:gd name="connsiteY2" fmla="*/ 9939 h 2097156"/>
                            <a:gd name="connsiteX3" fmla="*/ 983974 w 983974"/>
                            <a:gd name="connsiteY3" fmla="*/ 0 h 2097156"/>
                            <a:gd name="connsiteX4" fmla="*/ 924339 w 983974"/>
                            <a:gd name="connsiteY4" fmla="*/ 9939 h 20971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83974" h="2097156">
                              <a:moveTo>
                                <a:pt x="924339" y="9939"/>
                              </a:moveTo>
                              <a:lnTo>
                                <a:pt x="0" y="2097156"/>
                              </a:lnTo>
                              <a:lnTo>
                                <a:pt x="19878" y="9939"/>
                              </a:lnTo>
                              <a:lnTo>
                                <a:pt x="983974" y="0"/>
                              </a:lnTo>
                              <a:lnTo>
                                <a:pt x="924339" y="993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74B2F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CA"/>
                        </a:p>
                      </p:txBody>
                    </p:sp>
                  </p:grpSp>
                  <p:pic>
                    <p:nvPicPr>
                      <p:cNvPr id="16" name="Picture 2"/>
                      <p:cNvPicPr>
                        <a:picLocks noChangeAspect="1" noChangeArrowheads="1"/>
                      </p:cNvPicPr>
                      <p:nvPr/>
                    </p:nvPicPr>
                    <p:blipFill rotWithShape="1"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890" t="-1" r="11645" b="1234"/>
                      <a:stretch/>
                    </p:blipFill>
                    <p:spPr bwMode="auto">
                      <a:xfrm>
                        <a:off x="4536000" y="1264396"/>
                        <a:ext cx="1980000" cy="24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grpSp>
                <p:pic>
                  <p:nvPicPr>
                    <p:cNvPr id="14" name="Picture 13"/>
                    <p:cNvPicPr>
                      <a:picLocks noChangeAspect="1" noChangeArrowheads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6884" b="3738"/>
                    <a:stretch/>
                  </p:blipFill>
                  <p:spPr bwMode="auto">
                    <a:xfrm>
                      <a:off x="755577" y="3498676"/>
                      <a:ext cx="2314575" cy="24480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</p:grpSp>
            </p:grpSp>
            <p:pic>
              <p:nvPicPr>
                <p:cNvPr id="10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4558" y="3977088"/>
                  <a:ext cx="245429" cy="1108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8" name="Freeform 7"/>
              <p:cNvSpPr/>
              <p:nvPr/>
            </p:nvSpPr>
            <p:spPr>
              <a:xfrm>
                <a:off x="2665668" y="766763"/>
                <a:ext cx="280987" cy="528637"/>
              </a:xfrm>
              <a:custGeom>
                <a:avLst/>
                <a:gdLst>
                  <a:gd name="connsiteX0" fmla="*/ 280987 w 280987"/>
                  <a:gd name="connsiteY0" fmla="*/ 0 h 528637"/>
                  <a:gd name="connsiteX1" fmla="*/ 0 w 280987"/>
                  <a:gd name="connsiteY1" fmla="*/ 528637 h 528637"/>
                  <a:gd name="connsiteX2" fmla="*/ 280987 w 280987"/>
                  <a:gd name="connsiteY2" fmla="*/ 528637 h 528637"/>
                  <a:gd name="connsiteX3" fmla="*/ 280987 w 280987"/>
                  <a:gd name="connsiteY3" fmla="*/ 0 h 52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0987" h="528637">
                    <a:moveTo>
                      <a:pt x="280987" y="0"/>
                    </a:moveTo>
                    <a:lnTo>
                      <a:pt x="0" y="528637"/>
                    </a:lnTo>
                    <a:lnTo>
                      <a:pt x="280987" y="528637"/>
                    </a:lnTo>
                    <a:cubicBezTo>
                      <a:pt x="279400" y="357187"/>
                      <a:pt x="277812" y="185737"/>
                      <a:pt x="280987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52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832648" cy="4494221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</p:pic>
      <p:pic>
        <p:nvPicPr>
          <p:cNvPr id="13" name="Picture 2" descr="SPZs_1 s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5628084" cy="48968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A1B17D-17BD-4FBF-8596-7009100013FE}" type="slidenum">
              <a:rPr lang="en-CA" smtClean="0"/>
              <a:pPr>
                <a:defRPr/>
              </a:pPr>
              <a:t>28</a:t>
            </a:fld>
            <a:endParaRPr lang="en-CA"/>
          </a:p>
        </p:txBody>
      </p:sp>
      <p:pic>
        <p:nvPicPr>
          <p:cNvPr id="257026" name="Picture 2" descr="Map of Seed Zones of Ontari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32656"/>
            <a:ext cx="5476875" cy="4057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404664"/>
            <a:ext cx="5364088" cy="36146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7028" name="Picture 4" descr="Zone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692696"/>
            <a:ext cx="3528392" cy="48748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4" descr="http://www.forestseedlingnetwork.com/Libraries/Seed_Zone_Maps_Inland_Empire_Idaho_Montana/Englemann_and_White_Spruce_-_Breeding_Zone.sflb.ashx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5736" y="1268760"/>
            <a:ext cx="4211960" cy="3139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7904" y="2429890"/>
            <a:ext cx="4504556" cy="38074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445" y="285749"/>
            <a:ext cx="5281805" cy="528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97526" y="3128439"/>
            <a:ext cx="4928616" cy="35364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1390650"/>
            <a:ext cx="6330950" cy="4076700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334" y="1149967"/>
            <a:ext cx="3634740" cy="5301234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 descr="H:\temp\Kenya seedzones_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034" y="94962"/>
            <a:ext cx="4785238" cy="650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http://www.forestseedlingnetwork.com/Libraries/Other_Maps_Oregon/Weyerhaeuser_Select_Douglas_Fir_Seed_Zones.sflb.ashx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84640" y="116632"/>
            <a:ext cx="3238500" cy="5857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000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B820D3-7F83-47F0-B20A-704B443DEE71}" type="slidenum">
              <a:rPr lang="en-CA" smtClean="0"/>
              <a:pPr>
                <a:defRPr/>
              </a:pPr>
              <a:t>29</a:t>
            </a:fld>
            <a:endParaRPr lang="en-CA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24"/>
            <a:ext cx="7704856" cy="590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 rot="16200000">
            <a:off x="-1029815" y="2282255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Log precipitación </a:t>
            </a:r>
            <a:r>
              <a:rPr lang="es-ES" sz="2400" b="1" dirty="0"/>
              <a:t>media anual</a:t>
            </a:r>
            <a:endParaRPr lang="en-CA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267744" y="5373216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Temperatura media anual (°C)</a:t>
            </a:r>
            <a:endParaRPr lang="en-CA" sz="2400" b="1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6739149" y="2629334"/>
            <a:ext cx="2836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PMA (mm)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2191605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B820D3-7F83-47F0-B20A-704B443DEE71}" type="slidenum">
              <a:rPr lang="en-CA" smtClean="0"/>
              <a:pPr>
                <a:defRPr/>
              </a:pPr>
              <a:t>30</a:t>
            </a:fld>
            <a:endParaRPr lang="en-CA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24"/>
            <a:ext cx="7704856" cy="590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>
            <a:spLocks noChangeAspect="1"/>
          </p:cNvSpPr>
          <p:nvPr/>
        </p:nvSpPr>
        <p:spPr>
          <a:xfrm>
            <a:off x="5137133" y="3647330"/>
            <a:ext cx="115213" cy="115213"/>
          </a:xfrm>
          <a:prstGeom prst="rect">
            <a:avLst/>
          </a:prstGeom>
          <a:solidFill>
            <a:srgbClr val="48E509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3822944" y="3821314"/>
            <a:ext cx="2114700" cy="955849"/>
            <a:chOff x="2339752" y="3789040"/>
            <a:chExt cx="2114700" cy="955849"/>
          </a:xfrm>
        </p:grpSpPr>
        <p:sp>
          <p:nvSpPr>
            <p:cNvPr id="21" name="TextBox 20"/>
            <p:cNvSpPr txBox="1"/>
            <p:nvPr/>
          </p:nvSpPr>
          <p:spPr>
            <a:xfrm>
              <a:off x="2339752" y="4437112"/>
              <a:ext cx="2114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dirty="0" smtClean="0"/>
                <a:t>Fuente de </a:t>
              </a:r>
              <a:r>
                <a:rPr lang="en-CA" sz="1400" dirty="0" err="1" smtClean="0"/>
                <a:t>semilla</a:t>
              </a:r>
              <a:endParaRPr lang="en-CA" sz="1400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97102" y="3789040"/>
              <a:ext cx="245284" cy="64807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 rot="16200000">
            <a:off x="-1029815" y="2282255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Log precipitación </a:t>
            </a:r>
            <a:r>
              <a:rPr lang="es-ES" sz="2400" b="1" dirty="0"/>
              <a:t>media anual</a:t>
            </a:r>
            <a:endParaRPr lang="en-CA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67744" y="5373216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Temperatura media anual (°C)</a:t>
            </a:r>
            <a:endParaRPr lang="en-CA" sz="2400" b="1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6739149" y="2629334"/>
            <a:ext cx="2836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PMA (mm)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269956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B820D3-7F83-47F0-B20A-704B443DEE71}" type="slidenum">
              <a:rPr lang="en-CA" smtClean="0"/>
              <a:pPr>
                <a:defRPr/>
              </a:pPr>
              <a:t>31</a:t>
            </a:fld>
            <a:endParaRPr lang="en-CA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24"/>
            <a:ext cx="7704856" cy="590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>
            <a:spLocks noChangeAspect="1"/>
          </p:cNvSpPr>
          <p:nvPr/>
        </p:nvSpPr>
        <p:spPr>
          <a:xfrm>
            <a:off x="5137133" y="3647330"/>
            <a:ext cx="115213" cy="115213"/>
          </a:xfrm>
          <a:prstGeom prst="rect">
            <a:avLst/>
          </a:prstGeom>
          <a:solidFill>
            <a:srgbClr val="48E509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3822154" y="3821314"/>
            <a:ext cx="2114700" cy="955849"/>
            <a:chOff x="2339752" y="3789040"/>
            <a:chExt cx="2114700" cy="955849"/>
          </a:xfrm>
        </p:grpSpPr>
        <p:sp>
          <p:nvSpPr>
            <p:cNvPr id="21" name="TextBox 20"/>
            <p:cNvSpPr txBox="1"/>
            <p:nvPr/>
          </p:nvSpPr>
          <p:spPr>
            <a:xfrm>
              <a:off x="2339752" y="4437112"/>
              <a:ext cx="2114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dirty="0" smtClean="0"/>
                <a:t>Fuente de </a:t>
              </a:r>
              <a:r>
                <a:rPr lang="en-CA" sz="1400" dirty="0" err="1" smtClean="0"/>
                <a:t>semilla</a:t>
              </a:r>
              <a:endParaRPr lang="en-CA" sz="1400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97102" y="3789040"/>
              <a:ext cx="245284" cy="64807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339817" y="1092486"/>
            <a:ext cx="3535787" cy="3026243"/>
            <a:chOff x="854093" y="995664"/>
            <a:chExt cx="3535787" cy="3026243"/>
          </a:xfrm>
        </p:grpSpPr>
        <p:sp>
          <p:nvSpPr>
            <p:cNvPr id="9" name="TextBox 8"/>
            <p:cNvSpPr txBox="1"/>
            <p:nvPr/>
          </p:nvSpPr>
          <p:spPr>
            <a:xfrm>
              <a:off x="854093" y="995664"/>
              <a:ext cx="26318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/>
                <a:t>zona de despliegue de </a:t>
              </a:r>
              <a:r>
                <a:rPr lang="es-ES" sz="1400" dirty="0" smtClean="0"/>
                <a:t>semillas</a:t>
              </a:r>
              <a:endParaRPr lang="en-CA" sz="1400" dirty="0"/>
            </a:p>
          </p:txBody>
        </p:sp>
        <p:cxnSp>
          <p:nvCxnSpPr>
            <p:cNvPr id="10" name="Straight Connector 9"/>
            <p:cNvCxnSpPr>
              <a:endCxn id="9" idx="2"/>
            </p:cNvCxnSpPr>
            <p:nvPr/>
          </p:nvCxnSpPr>
          <p:spPr>
            <a:xfrm flipH="1" flipV="1">
              <a:off x="2170028" y="1303441"/>
              <a:ext cx="1223752" cy="1837527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 rot="16200000">
              <a:off x="3270081" y="2902109"/>
              <a:ext cx="880939" cy="1358658"/>
            </a:xfrm>
            <a:prstGeom prst="ellipse">
              <a:avLst/>
            </a:prstGeom>
            <a:noFill/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 flipH="1">
            <a:off x="4615554" y="3725928"/>
            <a:ext cx="564784" cy="60100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-1029815" y="2282255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Log precipitación </a:t>
            </a:r>
            <a:r>
              <a:rPr lang="es-ES" sz="2400" b="1" dirty="0"/>
              <a:t>media anual</a:t>
            </a:r>
            <a:endParaRPr lang="en-CA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67744" y="5373216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Temperatura media anual (°C)</a:t>
            </a:r>
            <a:endParaRPr lang="en-CA" sz="2400" b="1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6739149" y="2629334"/>
            <a:ext cx="2836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PMA (mm)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388035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6.01434E-7 L -0.06024 0.009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32</a:t>
            </a:fld>
            <a:endParaRPr lang="en-C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01" y="43550"/>
            <a:ext cx="8811387" cy="673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>
            <a:spLocks noChangeAspect="1"/>
          </p:cNvSpPr>
          <p:nvPr/>
        </p:nvSpPr>
        <p:spPr>
          <a:xfrm>
            <a:off x="6342135" y="3828484"/>
            <a:ext cx="179298" cy="1195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750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33</a:t>
            </a:fld>
            <a:endParaRPr lang="en-CA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7" y="54436"/>
            <a:ext cx="8818817" cy="673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>
            <a:spLocks noChangeAspect="1"/>
          </p:cNvSpPr>
          <p:nvPr/>
        </p:nvSpPr>
        <p:spPr>
          <a:xfrm>
            <a:off x="6342135" y="3828484"/>
            <a:ext cx="179298" cy="1195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415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B820D3-7F83-47F0-B20A-704B443DEE71}" type="slidenum">
              <a:rPr lang="en-CA" smtClean="0"/>
              <a:pPr>
                <a:defRPr/>
              </a:pPr>
              <a:t>34</a:t>
            </a:fld>
            <a:endParaRPr lang="en-CA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23"/>
            <a:ext cx="7704856" cy="5900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>
            <a:spLocks noChangeAspect="1"/>
          </p:cNvSpPr>
          <p:nvPr/>
        </p:nvSpPr>
        <p:spPr>
          <a:xfrm>
            <a:off x="5137133" y="3647330"/>
            <a:ext cx="115213" cy="115213"/>
          </a:xfrm>
          <a:prstGeom prst="rect">
            <a:avLst/>
          </a:prstGeom>
          <a:solidFill>
            <a:srgbClr val="48E509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7" name="Group 6"/>
          <p:cNvGrpSpPr/>
          <p:nvPr/>
        </p:nvGrpSpPr>
        <p:grpSpPr>
          <a:xfrm>
            <a:off x="3822154" y="3821314"/>
            <a:ext cx="2114700" cy="955849"/>
            <a:chOff x="2339752" y="3789040"/>
            <a:chExt cx="2114700" cy="955849"/>
          </a:xfrm>
        </p:grpSpPr>
        <p:sp>
          <p:nvSpPr>
            <p:cNvPr id="21" name="TextBox 20"/>
            <p:cNvSpPr txBox="1"/>
            <p:nvPr/>
          </p:nvSpPr>
          <p:spPr>
            <a:xfrm>
              <a:off x="2339752" y="4437112"/>
              <a:ext cx="21147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dirty="0"/>
                <a:t>área de </a:t>
              </a:r>
              <a:r>
                <a:rPr lang="es-ES" sz="1400" dirty="0" smtClean="0"/>
                <a:t>cosecha</a:t>
              </a:r>
              <a:endParaRPr lang="en-CA" sz="1400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97102" y="3789040"/>
              <a:ext cx="245284" cy="648072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2385292" y="918502"/>
            <a:ext cx="3477199" cy="3200227"/>
            <a:chOff x="912681" y="821680"/>
            <a:chExt cx="3477199" cy="3200227"/>
          </a:xfrm>
        </p:grpSpPr>
        <p:sp>
          <p:nvSpPr>
            <p:cNvPr id="9" name="TextBox 8"/>
            <p:cNvSpPr txBox="1"/>
            <p:nvPr/>
          </p:nvSpPr>
          <p:spPr>
            <a:xfrm>
              <a:off x="912681" y="821680"/>
              <a:ext cx="27394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400" dirty="0" smtClean="0"/>
                <a:t>Zona de </a:t>
              </a:r>
              <a:r>
                <a:rPr lang="en-CA" sz="1400" dirty="0" err="1" smtClean="0"/>
                <a:t>despliegue</a:t>
              </a:r>
              <a:r>
                <a:rPr lang="en-CA" sz="1400" dirty="0" smtClean="0"/>
                <a:t> de </a:t>
              </a:r>
              <a:r>
                <a:rPr lang="en-CA" sz="1400" dirty="0" err="1" smtClean="0"/>
                <a:t>semillas</a:t>
              </a:r>
              <a:endParaRPr lang="en-CA" sz="1400" dirty="0"/>
            </a:p>
          </p:txBody>
        </p:sp>
        <p:cxnSp>
          <p:nvCxnSpPr>
            <p:cNvPr id="10" name="Straight Connector 9"/>
            <p:cNvCxnSpPr>
              <a:endCxn id="9" idx="2"/>
            </p:cNvCxnSpPr>
            <p:nvPr/>
          </p:nvCxnSpPr>
          <p:spPr>
            <a:xfrm flipH="1" flipV="1">
              <a:off x="2282429" y="1129457"/>
              <a:ext cx="1124464" cy="2011511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 bwMode="auto">
            <a:xfrm rot="16200000">
              <a:off x="3270081" y="2902109"/>
              <a:ext cx="880939" cy="1358658"/>
            </a:xfrm>
            <a:prstGeom prst="ellipse">
              <a:avLst/>
            </a:prstGeom>
            <a:noFill/>
            <a:ln w="222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 flipV="1">
            <a:off x="5180338" y="3678260"/>
            <a:ext cx="543790" cy="4766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-1029815" y="2282255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Log precipitación </a:t>
            </a:r>
            <a:r>
              <a:rPr lang="es-ES" sz="2400" b="1" dirty="0"/>
              <a:t>media anual</a:t>
            </a:r>
            <a:endParaRPr lang="en-CA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67744" y="5373216"/>
            <a:ext cx="44644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Temperatura media anual (°C)</a:t>
            </a:r>
            <a:endParaRPr lang="en-CA" sz="2400" b="1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6739149" y="2629334"/>
            <a:ext cx="2836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PMA (mm)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244066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05156 -0.0115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9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35</a:t>
            </a:fld>
            <a:endParaRPr lang="en-CA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01" y="43550"/>
            <a:ext cx="8811387" cy="6731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>
            <a:spLocks noChangeAspect="1"/>
          </p:cNvSpPr>
          <p:nvPr/>
        </p:nvSpPr>
        <p:spPr>
          <a:xfrm>
            <a:off x="6342135" y="3828484"/>
            <a:ext cx="179298" cy="1195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111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36</a:t>
            </a:fld>
            <a:endParaRPr lang="en-CA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08504" cy="501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>
            <a:spLocks noChangeAspect="1"/>
          </p:cNvSpPr>
          <p:nvPr/>
        </p:nvSpPr>
        <p:spPr>
          <a:xfrm>
            <a:off x="6342135" y="3828484"/>
            <a:ext cx="179298" cy="11953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440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37</a:t>
            </a:fld>
            <a:endParaRPr lang="en-C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5599797"/>
              </p:ext>
            </p:extLst>
          </p:nvPr>
        </p:nvGraphicFramePr>
        <p:xfrm>
          <a:off x="1281113" y="960438"/>
          <a:ext cx="6583362" cy="493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Acrobat Document" r:id="rId3" imgW="6583680" imgH="4937760" progId="AcroExch.Document.2015">
                  <p:embed/>
                </p:oleObj>
              </mc:Choice>
              <mc:Fallback>
                <p:oleObj name="Acrobat Document" r:id="rId3" imgW="6583680" imgH="4937760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1113" y="960438"/>
                        <a:ext cx="6583362" cy="4937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03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38</a:t>
            </a:fld>
            <a:endParaRPr lang="en-CA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428248"/>
              </p:ext>
            </p:extLst>
          </p:nvPr>
        </p:nvGraphicFramePr>
        <p:xfrm>
          <a:off x="179512" y="1139771"/>
          <a:ext cx="3772198" cy="4881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Acrobat Document" r:id="rId3" imgW="4663359" imgH="6035040" progId="AcroExch.Document.2015">
                  <p:embed/>
                </p:oleObj>
              </mc:Choice>
              <mc:Fallback>
                <p:oleObj name="Acrobat Document" r:id="rId3" imgW="4663359" imgH="6035040" progId="AcroExch.Document.20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1139771"/>
                        <a:ext cx="3772198" cy="4881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29147" y="188640"/>
            <a:ext cx="662473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/>
              <a:t>Ensayo </a:t>
            </a:r>
            <a:r>
              <a:rPr lang="es-ES" sz="2000" b="1" dirty="0"/>
              <a:t>de adaptación de migración </a:t>
            </a:r>
            <a:r>
              <a:rPr lang="es-ES" sz="2000" b="1" dirty="0" smtClean="0"/>
              <a:t>asistida – </a:t>
            </a:r>
            <a:r>
              <a:rPr lang="es-ES" sz="2000" b="1" dirty="0" err="1" smtClean="0"/>
              <a:t>est</a:t>
            </a:r>
            <a:r>
              <a:rPr lang="es-ES" sz="2000" b="1" dirty="0" smtClean="0"/>
              <a:t>. 2009</a:t>
            </a:r>
            <a:endParaRPr lang="en-CA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764704"/>
            <a:ext cx="3528392" cy="29220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837639"/>
            <a:ext cx="3871639" cy="2903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40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39</a:t>
            </a:fld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1043608" y="692696"/>
            <a:ext cx="6923655" cy="2288694"/>
          </a:xfrm>
          <a:prstGeom prst="rect">
            <a:avLst/>
          </a:prstGeom>
          <a:noFill/>
          <a:ln>
            <a:noFill/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endParaRPr lang="en-CA" sz="1600" dirty="0"/>
          </a:p>
          <a:p>
            <a:r>
              <a:rPr lang="es-ES" sz="1600" b="1" dirty="0" smtClean="0"/>
              <a:t>Resumen</a:t>
            </a:r>
          </a:p>
          <a:p>
            <a:endParaRPr lang="es-ES" sz="1600" dirty="0"/>
          </a:p>
          <a:p>
            <a:pPr marL="342900" indent="-342900">
              <a:buFont typeface="+mj-lt"/>
              <a:buAutoNum type="arabicPeriod"/>
            </a:pPr>
            <a:r>
              <a:rPr lang="es-ES" sz="1600" dirty="0"/>
              <a:t>El cambio climático ya está dañando los bosques</a:t>
            </a:r>
            <a:endParaRPr lang="es-E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s-ES" sz="1600" dirty="0"/>
              <a:t>Los ensayos de procedencia proporcionan orientación sobre la migración </a:t>
            </a:r>
            <a:r>
              <a:rPr lang="es-ES" sz="1600" dirty="0" smtClean="0"/>
              <a:t>asistida</a:t>
            </a:r>
          </a:p>
          <a:p>
            <a:pPr marL="342900" indent="-342900">
              <a:buFont typeface="+mj-lt"/>
              <a:buAutoNum type="arabicPeriod"/>
            </a:pPr>
            <a:r>
              <a:rPr lang="es-ES" sz="1600" dirty="0"/>
              <a:t>La migración asistida (hacia arriba y hacia el norte) proporciona una estrategia proactiva, económica y de bajo riesgo para mitigar los impactos del </a:t>
            </a:r>
            <a:r>
              <a:rPr lang="es-ES" sz="1600"/>
              <a:t>cambio </a:t>
            </a:r>
            <a:r>
              <a:rPr lang="es-ES" sz="1600" smtClean="0"/>
              <a:t>climático</a:t>
            </a:r>
            <a:endParaRPr lang="es-ES" sz="1600" dirty="0" smtClean="0"/>
          </a:p>
        </p:txBody>
      </p:sp>
    </p:spTree>
    <p:extLst>
      <p:ext uri="{BB962C8B-B14F-4D97-AF65-F5344CB8AC3E}">
        <p14:creationId xmlns:p14="http://schemas.microsoft.com/office/powerpoint/2010/main" val="315732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40</a:t>
            </a:fld>
            <a:endParaRPr lang="en-C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" t="6666" r="5498" b="6668"/>
          <a:stretch/>
        </p:blipFill>
        <p:spPr bwMode="auto">
          <a:xfrm>
            <a:off x="769176" y="653752"/>
            <a:ext cx="749808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516216" y="4648487"/>
            <a:ext cx="2448272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Reconocimientos</a:t>
            </a:r>
            <a:endParaRPr lang="en-CA" sz="1600" b="1" dirty="0" smtClean="0"/>
          </a:p>
          <a:p>
            <a:r>
              <a:rPr lang="en-CA" sz="1600" dirty="0" smtClean="0"/>
              <a:t>Technical working group</a:t>
            </a:r>
          </a:p>
          <a:p>
            <a:pPr defTabSz="461963">
              <a:tabLst>
                <a:tab pos="274320" algn="l"/>
              </a:tabLst>
            </a:pPr>
            <a:r>
              <a:rPr lang="en-CA" sz="1600" dirty="0"/>
              <a:t>	</a:t>
            </a:r>
            <a:r>
              <a:rPr lang="en-CA" sz="1600" dirty="0" smtClean="0"/>
              <a:t>Tongli Wang</a:t>
            </a:r>
          </a:p>
          <a:p>
            <a:pPr>
              <a:tabLst>
                <a:tab pos="274320" algn="l"/>
              </a:tabLst>
            </a:pPr>
            <a:r>
              <a:rPr lang="en-CA" sz="1600" dirty="0" smtClean="0"/>
              <a:t>	Susan Zedel</a:t>
            </a:r>
          </a:p>
          <a:p>
            <a:pPr>
              <a:tabLst>
                <a:tab pos="274320" algn="l"/>
              </a:tabLst>
            </a:pPr>
            <a:r>
              <a:rPr lang="en-CA" sz="1600" dirty="0" smtClean="0"/>
              <a:t>	Leslie McAuley</a:t>
            </a:r>
          </a:p>
          <a:p>
            <a:pPr>
              <a:tabLst>
                <a:tab pos="274320" algn="l"/>
              </a:tabLst>
            </a:pPr>
            <a:r>
              <a:rPr lang="en-CA" sz="1600" dirty="0" smtClean="0"/>
              <a:t>	Margot Spence</a:t>
            </a:r>
          </a:p>
          <a:p>
            <a:pPr>
              <a:tabLst>
                <a:tab pos="274320" algn="l"/>
              </a:tabLst>
            </a:pPr>
            <a:r>
              <a:rPr lang="en-CA" sz="1600" dirty="0" smtClean="0"/>
              <a:t>	Alvin Yanchuk</a:t>
            </a:r>
          </a:p>
          <a:p>
            <a:pPr>
              <a:tabLst>
                <a:tab pos="274320" algn="l"/>
              </a:tabLst>
            </a:pPr>
            <a:r>
              <a:rPr lang="en-CA" sz="1600" dirty="0" smtClean="0"/>
              <a:t>	Nick Ukrainetz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188640"/>
            <a:ext cx="244827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1600" b="1" dirty="0" smtClean="0"/>
              <a:t>Thank you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4282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13865</TotalTime>
  <Words>1143</Words>
  <Application>Microsoft Office PowerPoint</Application>
  <PresentationFormat>On-screen Show (4:3)</PresentationFormat>
  <Paragraphs>276</Paragraphs>
  <Slides>40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705</cp:revision>
  <cp:lastPrinted>2017-04-08T06:55:17Z</cp:lastPrinted>
  <dcterms:created xsi:type="dcterms:W3CDTF">2013-10-16T22:01:13Z</dcterms:created>
  <dcterms:modified xsi:type="dcterms:W3CDTF">2018-10-26T03:15:44Z</dcterms:modified>
</cp:coreProperties>
</file>